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0413" cy="6859588"/>
  <p:notesSz cx="9944100" cy="6805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06" autoAdjust="0"/>
    <p:restoredTop sz="94660"/>
  </p:normalViewPr>
  <p:slideViewPr>
    <p:cSldViewPr>
      <p:cViewPr>
        <p:scale>
          <a:sx n="70" d="100"/>
          <a:sy n="70" d="100"/>
        </p:scale>
        <p:origin x="-2076" y="-88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algn="r">
              <a:buNone/>
            </a:pPr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pPr algn="r">
              <a:buNone/>
            </a:pPr>
            <a:fld id="{2CC9C196-1A0C-42A3-BD89-F8F1CF75B643}" type="slidenum">
              <a:rPr lang="ru-RU" sz="1400" b="0" strike="noStrike" spc="-1">
                <a:latin typeface="Times New Roman"/>
              </a:rPr>
              <a:pPr algn="r">
                <a:buNone/>
              </a:p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prstGeom prst="rect">
            <a:avLst/>
          </a:prstGeom>
          <a:ln w="0">
            <a:noFill/>
          </a:ln>
        </p:spPr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2600" cy="4806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31" name="CustomShape 3"/>
          <p:cNvSpPr/>
          <p:nvPr/>
        </p:nvSpPr>
        <p:spPr>
          <a:xfrm>
            <a:off x="4278960" y="10157400"/>
            <a:ext cx="3275640" cy="529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0D32026C-0DD2-4215-BF99-B17135597810}" type="slidenum">
              <a:rPr lang="ru-RU" sz="1400" b="0" strike="noStrike" spc="-1">
                <a:solidFill>
                  <a:srgbClr val="000000"/>
                </a:solidFill>
                <a:latin typeface="Times New Roman"/>
                <a:ea typeface="+mn-ea"/>
              </a:rPr>
              <a:pPr algn="r">
                <a:lnSpc>
                  <a:spcPct val="100000"/>
                </a:lnSpc>
                <a:buNone/>
              </a:pPr>
              <a:t>1</a:t>
            </a:fld>
            <a:endParaRPr lang="ru-RU" sz="14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8683625" y="4079875"/>
            <a:ext cx="19494500" cy="10969625"/>
          </a:xfrm>
          <a:prstGeom prst="rect">
            <a:avLst/>
          </a:prstGeom>
          <a:ln w="0">
            <a:noFill/>
          </a:ln>
        </p:spPr>
      </p:sp>
      <p:sp>
        <p:nvSpPr>
          <p:cNvPr id="233" name="PlaceHolder 2"/>
          <p:cNvSpPr>
            <a:spLocks noGrp="1"/>
          </p:cNvSpPr>
          <p:nvPr>
            <p:ph type="body"/>
          </p:nvPr>
        </p:nvSpPr>
        <p:spPr>
          <a:xfrm>
            <a:off x="994320" y="3274920"/>
            <a:ext cx="7937280" cy="266220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34" name="CustomShape 3"/>
          <p:cNvSpPr/>
          <p:nvPr/>
        </p:nvSpPr>
        <p:spPr>
          <a:xfrm>
            <a:off x="5632200" y="6463800"/>
            <a:ext cx="4290480" cy="32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0E40B418-243C-48A7-852A-4B57CF6CDB1D}" type="slidenum">
              <a:rPr lang="ru-RU" sz="1300" b="0" strike="noStrike" spc="-1">
                <a:solidFill>
                  <a:srgbClr val="000000"/>
                </a:solidFill>
                <a:latin typeface="Times New Roman"/>
                <a:ea typeface="+mn-ea"/>
              </a:rPr>
              <a:pPr algn="r">
                <a:lnSpc>
                  <a:spcPct val="100000"/>
                </a:lnSpc>
                <a:buNone/>
              </a:pPr>
              <a:t>2</a:t>
            </a:fld>
            <a:endParaRPr lang="ru-RU" sz="13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90313" y="5067300"/>
            <a:ext cx="24261763" cy="13652500"/>
          </a:xfrm>
          <a:prstGeom prst="rect">
            <a:avLst/>
          </a:prstGeom>
          <a:ln w="0">
            <a:noFill/>
          </a:ln>
        </p:spPr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994680" y="3275280"/>
            <a:ext cx="7937280" cy="266184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37" name="CustomShape 3"/>
          <p:cNvSpPr/>
          <p:nvPr/>
        </p:nvSpPr>
        <p:spPr>
          <a:xfrm>
            <a:off x="5632920" y="6464160"/>
            <a:ext cx="4291200" cy="32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F1DDF15B-1389-41AC-8CF1-FEEF9993104D}" type="slidenum">
              <a:rPr lang="ru-RU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  <a:buNone/>
              </a:pPr>
              <a:t>3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238" name="CustomShape 4"/>
          <p:cNvSpPr/>
          <p:nvPr/>
        </p:nvSpPr>
        <p:spPr>
          <a:xfrm>
            <a:off x="0" y="0"/>
            <a:ext cx="4291200" cy="32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90313" y="5067300"/>
            <a:ext cx="24261763" cy="13652500"/>
          </a:xfrm>
          <a:prstGeom prst="rect">
            <a:avLst/>
          </a:prstGeom>
          <a:ln w="0">
            <a:noFill/>
          </a:ln>
        </p:spPr>
      </p:sp>
      <p:sp>
        <p:nvSpPr>
          <p:cNvPr id="240" name="PlaceHolder 2"/>
          <p:cNvSpPr>
            <a:spLocks noGrp="1"/>
          </p:cNvSpPr>
          <p:nvPr>
            <p:ph type="body"/>
          </p:nvPr>
        </p:nvSpPr>
        <p:spPr>
          <a:xfrm>
            <a:off x="994680" y="3275280"/>
            <a:ext cx="7937280" cy="266184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41" name="CustomShape 3"/>
          <p:cNvSpPr/>
          <p:nvPr/>
        </p:nvSpPr>
        <p:spPr>
          <a:xfrm>
            <a:off x="5632920" y="6464160"/>
            <a:ext cx="4291200" cy="32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1BA59201-1230-4869-BA88-D035138D1F2F}" type="slidenum">
              <a:rPr lang="ru-RU" sz="1300" b="0" strike="noStrike" spc="-1">
                <a:solidFill>
                  <a:srgbClr val="000000"/>
                </a:solidFill>
                <a:latin typeface="+mn-lt"/>
                <a:ea typeface="+mn-ea"/>
              </a:rPr>
              <a:pPr algn="r">
                <a:lnSpc>
                  <a:spcPct val="100000"/>
                </a:lnSpc>
                <a:buNone/>
              </a:pPr>
              <a:t>4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242" name="CustomShape 4"/>
          <p:cNvSpPr/>
          <p:nvPr/>
        </p:nvSpPr>
        <p:spPr>
          <a:xfrm>
            <a:off x="0" y="0"/>
            <a:ext cx="4291200" cy="323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-11388725" y="5067300"/>
            <a:ext cx="24260175" cy="13652500"/>
          </a:xfrm>
          <a:prstGeom prst="rect">
            <a:avLst/>
          </a:prstGeom>
          <a:ln w="0">
            <a:noFill/>
          </a:ln>
        </p:spPr>
      </p:sp>
      <p:sp>
        <p:nvSpPr>
          <p:cNvPr id="244" name="PlaceHolder 2"/>
          <p:cNvSpPr>
            <a:spLocks noGrp="1"/>
          </p:cNvSpPr>
          <p:nvPr>
            <p:ph type="body"/>
          </p:nvPr>
        </p:nvSpPr>
        <p:spPr>
          <a:xfrm>
            <a:off x="994680" y="3275280"/>
            <a:ext cx="7940880" cy="2665440"/>
          </a:xfrm>
          <a:prstGeom prst="rect">
            <a:avLst/>
          </a:prstGeom>
          <a:noFill/>
          <a:ln w="0">
            <a:noFill/>
          </a:ln>
        </p:spPr>
        <p:txBody>
          <a:bodyPr lIns="95400" tIns="47520" rIns="95400" bIns="47520"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45" name="CustomShape 3"/>
          <p:cNvSpPr/>
          <p:nvPr/>
        </p:nvSpPr>
        <p:spPr>
          <a:xfrm>
            <a:off x="5632920" y="6464160"/>
            <a:ext cx="4294800" cy="32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b">
            <a:noAutofit/>
          </a:bodyPr>
          <a:lstStyle/>
          <a:p>
            <a:pPr algn="r">
              <a:lnSpc>
                <a:spcPct val="100000"/>
              </a:lnSpc>
              <a:buNone/>
            </a:pPr>
            <a:fld id="{B8E5026E-00C2-46D2-A18D-F9FAF2934578}" type="slidenum">
              <a:rPr lang="ru-RU" sz="1300" b="0" strike="noStrike" spc="-1">
                <a:solidFill>
                  <a:srgbClr val="000000"/>
                </a:solidFill>
                <a:latin typeface="Calibri"/>
                <a:ea typeface="+mn-ea"/>
              </a:rPr>
              <a:pPr algn="r">
                <a:lnSpc>
                  <a:spcPct val="100000"/>
                </a:lnSpc>
                <a:buNone/>
              </a:pPr>
              <a:t>5</a:t>
            </a:fld>
            <a:endParaRPr lang="ru-RU" sz="1300" b="0" strike="noStrike" spc="-1">
              <a:latin typeface="Arial"/>
            </a:endParaRPr>
          </a:p>
        </p:txBody>
      </p:sp>
      <p:sp>
        <p:nvSpPr>
          <p:cNvPr id="246" name="CustomShape 4"/>
          <p:cNvSpPr/>
          <p:nvPr/>
        </p:nvSpPr>
        <p:spPr>
          <a:xfrm>
            <a:off x="0" y="0"/>
            <a:ext cx="4294800" cy="32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09480" y="368280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623124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31892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028000" y="160488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60948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431892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8028000" y="3682800"/>
            <a:ext cx="353232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880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0640" cy="5309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6231240" y="368280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240" y="1604880"/>
            <a:ext cx="535356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09480" y="3682800"/>
            <a:ext cx="10970640" cy="1897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0640" cy="114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880"/>
            <a:ext cx="10970640" cy="3978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заставка-1"/>
          <p:cNvPicPr/>
          <p:nvPr/>
        </p:nvPicPr>
        <p:blipFill>
          <a:blip r:embed="rId3" cstate="print"/>
          <a:stretch/>
        </p:blipFill>
        <p:spPr>
          <a:xfrm>
            <a:off x="-114120" y="-71280"/>
            <a:ext cx="12299040" cy="6925320"/>
          </a:xfrm>
          <a:prstGeom prst="rect">
            <a:avLst/>
          </a:prstGeom>
          <a:ln w="9360"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1749949" y="2643840"/>
            <a:ext cx="8586743" cy="189125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4760" tIns="52560" rIns="104760" bIns="5256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Информационно-аналитические материалы  </a:t>
            </a:r>
            <a:endParaRPr lang="ru-RU" sz="2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(модель развития обстановки)</a:t>
            </a:r>
            <a:endParaRPr lang="ru-RU" sz="2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на территории Оренбургской области </a:t>
            </a:r>
            <a:endParaRPr lang="ru-RU" sz="2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на </a:t>
            </a:r>
            <a:r>
              <a:rPr lang="ru-RU" sz="2900" b="1" strike="noStrike" spc="-1" dirty="0" smtClean="0">
                <a:solidFill>
                  <a:srgbClr val="FFFF99"/>
                </a:solidFill>
                <a:latin typeface="Arial"/>
                <a:ea typeface="DejaVu Sans"/>
              </a:rPr>
              <a:t>16</a:t>
            </a:r>
            <a:r>
              <a:rPr lang="ru-RU" sz="2900" b="1" spc="-1" dirty="0" smtClean="0">
                <a:solidFill>
                  <a:srgbClr val="FFFF99"/>
                </a:solidFill>
                <a:latin typeface="Arial"/>
                <a:ea typeface="DejaVu Sans"/>
              </a:rPr>
              <a:t> </a:t>
            </a:r>
            <a:r>
              <a:rPr lang="ru-RU" sz="2900" b="1" strike="noStrike" spc="-1" dirty="0" smtClean="0">
                <a:solidFill>
                  <a:srgbClr val="FFFF99"/>
                </a:solidFill>
                <a:latin typeface="Arial"/>
                <a:ea typeface="DejaVu Sans"/>
              </a:rPr>
              <a:t>января 2025 </a:t>
            </a:r>
            <a:r>
              <a:rPr lang="ru-RU" sz="2900" b="1" strike="noStrike" spc="-1" dirty="0">
                <a:solidFill>
                  <a:srgbClr val="FFFF99"/>
                </a:solidFill>
                <a:latin typeface="Arial"/>
                <a:ea typeface="DejaVu Sans"/>
              </a:rPr>
              <a:t>года </a:t>
            </a:r>
            <a:endParaRPr lang="ru-RU" sz="29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210"/>
          <p:cNvPicPr/>
          <p:nvPr/>
        </p:nvPicPr>
        <p:blipFill>
          <a:blip r:embed="rId3" cstate="print"/>
          <a:srcRect l="6348" t="14435" r="8810" b="17482"/>
          <a:stretch/>
        </p:blipFill>
        <p:spPr>
          <a:xfrm>
            <a:off x="0" y="791280"/>
            <a:ext cx="12184920" cy="6066720"/>
          </a:xfrm>
          <a:prstGeom prst="rect">
            <a:avLst/>
          </a:prstGeom>
          <a:ln w="0">
            <a:noFill/>
          </a:ln>
        </p:spPr>
      </p:pic>
      <p:pic>
        <p:nvPicPr>
          <p:cNvPr id="47" name="Picture 170"/>
          <p:cNvPicPr/>
          <p:nvPr/>
        </p:nvPicPr>
        <p:blipFill>
          <a:blip r:embed="rId4" cstate="print"/>
          <a:srcRect l="14205" t="20301" r="29778" b="15871"/>
          <a:stretch/>
        </p:blipFill>
        <p:spPr>
          <a:xfrm>
            <a:off x="0" y="792868"/>
            <a:ext cx="12184920" cy="6066720"/>
          </a:xfrm>
          <a:prstGeom prst="rect">
            <a:avLst/>
          </a:prstGeom>
          <a:ln w="9525">
            <a:noFill/>
          </a:ln>
        </p:spPr>
      </p:pic>
      <p:sp>
        <p:nvSpPr>
          <p:cNvPr id="48" name="CustomShape 1"/>
          <p:cNvSpPr/>
          <p:nvPr/>
        </p:nvSpPr>
        <p:spPr>
          <a:xfrm>
            <a:off x="2206800" y="2421720"/>
            <a:ext cx="2192040" cy="34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9400" tIns="29880" rIns="59400" bIns="2988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>
                <a:solidFill>
                  <a:srgbClr val="000000"/>
                </a:solidFill>
                <a:latin typeface="Calibri"/>
                <a:ea typeface="DejaVu Sans"/>
              </a:rPr>
              <a:t>Западные районы</a:t>
            </a:r>
            <a:endParaRPr lang="ru-RU" sz="1900" b="0" strike="noStrike" spc="-1">
              <a:latin typeface="Arial"/>
            </a:endParaRPr>
          </a:p>
        </p:txBody>
      </p:sp>
      <p:sp>
        <p:nvSpPr>
          <p:cNvPr id="49" name="CustomShape 2"/>
          <p:cNvSpPr/>
          <p:nvPr/>
        </p:nvSpPr>
        <p:spPr>
          <a:xfrm>
            <a:off x="0" y="0"/>
            <a:ext cx="12188880" cy="920520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54720" tIns="28080" rIns="54720" bIns="28080" anchor="ctr">
            <a:noAutofit/>
          </a:bodyPr>
          <a:lstStyle/>
          <a:p>
            <a:pPr algn="ctr">
              <a:lnSpc>
                <a:spcPct val="100000"/>
              </a:lnSpc>
              <a:buNone/>
              <a:tabLst>
                <a:tab pos="5151240" algn="l"/>
              </a:tabLst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ЕЖЕДНЕВНЫЙ МЕТЕОРОЛОГИЧЕСКИЙ ПРОГНОЗ</a:t>
            </a:r>
            <a:endParaRPr lang="ru-RU" sz="19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buNone/>
              <a:tabLst>
                <a:tab pos="5151240" algn="l"/>
              </a:tabLst>
            </a:pPr>
            <a:r>
              <a:rPr lang="ru-RU" sz="1900" b="0" strike="noStrike" spc="-1" dirty="0">
                <a:solidFill>
                  <a:srgbClr val="FFFFFF"/>
                </a:solidFill>
                <a:latin typeface="Arial"/>
                <a:ea typeface="DejaVu Sans"/>
              </a:rPr>
              <a:t>НА ТЕРРИТОРИИ ОРЕНБУРГСКОЙ ОБЛАСТИ НА </a:t>
            </a:r>
            <a:r>
              <a:rPr lang="ru-RU" sz="1900" b="0" strike="noStrike" spc="-1" dirty="0" smtClean="0">
                <a:solidFill>
                  <a:srgbClr val="FFFFFF"/>
                </a:solidFill>
                <a:latin typeface="Arial"/>
                <a:ea typeface="DejaVu Sans"/>
              </a:rPr>
              <a:t>16.01.2025</a:t>
            </a:r>
            <a:endParaRPr lang="ru-RU" sz="1900" b="0" strike="noStrike" spc="-1" dirty="0">
              <a:latin typeface="Arial"/>
            </a:endParaRPr>
          </a:p>
        </p:txBody>
      </p:sp>
      <p:sp>
        <p:nvSpPr>
          <p:cNvPr id="50" name="Line 3"/>
          <p:cNvSpPr/>
          <p:nvPr/>
        </p:nvSpPr>
        <p:spPr>
          <a:xfrm flipV="1">
            <a:off x="3840480" y="4645800"/>
            <a:ext cx="3240" cy="3024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" name="Line 4"/>
          <p:cNvSpPr/>
          <p:nvPr/>
        </p:nvSpPr>
        <p:spPr>
          <a:xfrm flipV="1">
            <a:off x="2429192" y="4334578"/>
            <a:ext cx="1440" cy="3132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52" name="Group 5"/>
          <p:cNvGrpSpPr/>
          <p:nvPr/>
        </p:nvGrpSpPr>
        <p:grpSpPr>
          <a:xfrm>
            <a:off x="4774320" y="4242960"/>
            <a:ext cx="467640" cy="597960"/>
            <a:chOff x="4774320" y="4242960"/>
            <a:chExt cx="467640" cy="597960"/>
          </a:xfrm>
        </p:grpSpPr>
        <p:sp>
          <p:nvSpPr>
            <p:cNvPr id="53" name="CustomShape 6"/>
            <p:cNvSpPr/>
            <p:nvPr/>
          </p:nvSpPr>
          <p:spPr>
            <a:xfrm>
              <a:off x="4810680" y="4345920"/>
              <a:ext cx="7200" cy="495000"/>
            </a:xfrm>
            <a:custGeom>
              <a:avLst/>
              <a:gdLst/>
              <a:ahLst/>
              <a:cxnLst/>
              <a:rect l="l" t="t" r="r" b="b"/>
              <a:pathLst>
                <a:path w="84" h="3001">
                  <a:moveTo>
                    <a:pt x="41" y="0"/>
                  </a:moveTo>
                  <a:lnTo>
                    <a:pt x="83" y="0"/>
                  </a:lnTo>
                  <a:lnTo>
                    <a:pt x="83" y="3000"/>
                  </a:lnTo>
                  <a:lnTo>
                    <a:pt x="0" y="3000"/>
                  </a:lnTo>
                  <a:lnTo>
                    <a:pt x="41" y="0"/>
                  </a:lnTo>
                </a:path>
              </a:pathLst>
            </a:custGeom>
            <a:gradFill rotWithShape="0">
              <a:gsLst>
                <a:gs pos="0">
                  <a:srgbClr val="999933"/>
                </a:gs>
                <a:gs pos="100000">
                  <a:srgbClr val="7A7A29"/>
                </a:gs>
              </a:gsLst>
              <a:lin ang="0"/>
            </a:gradFill>
            <a:ln w="93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pic>
          <p:nvPicPr>
            <p:cNvPr id="54" name="Picture 144" descr="флаг"/>
            <p:cNvPicPr/>
            <p:nvPr/>
          </p:nvPicPr>
          <p:blipFill>
            <a:blip r:embed="rId5" cstate="print"/>
            <a:stretch/>
          </p:blipFill>
          <p:spPr>
            <a:xfrm>
              <a:off x="4807080" y="4242960"/>
              <a:ext cx="402120" cy="308880"/>
            </a:xfrm>
            <a:prstGeom prst="rect">
              <a:avLst/>
            </a:prstGeom>
            <a:ln w="9360">
              <a:noFill/>
            </a:ln>
          </p:spPr>
        </p:pic>
        <p:sp>
          <p:nvSpPr>
            <p:cNvPr id="55" name="CustomShape 7"/>
            <p:cNvSpPr/>
            <p:nvPr/>
          </p:nvSpPr>
          <p:spPr>
            <a:xfrm>
              <a:off x="4774320" y="4363560"/>
              <a:ext cx="467640" cy="136800"/>
            </a:xfrm>
            <a:prstGeom prst="rect">
              <a:avLst/>
            </a:prstGeom>
            <a:noFill/>
            <a:ln w="1908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900" b="1" strike="noStrike" spc="-1">
                  <a:solidFill>
                    <a:srgbClr val="FFFFFF"/>
                  </a:solidFill>
                  <a:latin typeface="Calibri"/>
                  <a:ea typeface="DejaVu Sans"/>
                </a:rPr>
                <a:t>ГУ</a:t>
              </a:r>
              <a:endParaRPr lang="ru-RU" sz="900" b="0" strike="noStrike" spc="-1">
                <a:latin typeface="Arial"/>
              </a:endParaRPr>
            </a:p>
          </p:txBody>
        </p:sp>
      </p:grpSp>
      <p:sp>
        <p:nvSpPr>
          <p:cNvPr id="56" name="CustomShape 8"/>
          <p:cNvSpPr/>
          <p:nvPr/>
        </p:nvSpPr>
        <p:spPr>
          <a:xfrm>
            <a:off x="4799062" y="4005858"/>
            <a:ext cx="2481120" cy="34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9400" tIns="29880" rIns="59400" bIns="2988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Центральные районы</a:t>
            </a:r>
            <a:endParaRPr lang="ru-RU" sz="1900" b="0" strike="noStrike" spc="-1" dirty="0">
              <a:latin typeface="Arial"/>
            </a:endParaRPr>
          </a:p>
        </p:txBody>
      </p:sp>
      <p:pic>
        <p:nvPicPr>
          <p:cNvPr id="57" name="Picture 6" descr="https://abali.ru/wp-content/uploads/2014/12/gerb_orenburgskoj_oblasti.png"/>
          <p:cNvPicPr/>
          <p:nvPr/>
        </p:nvPicPr>
        <p:blipFill>
          <a:blip r:embed="rId6" cstate="print"/>
          <a:stretch/>
        </p:blipFill>
        <p:spPr>
          <a:xfrm>
            <a:off x="11478960" y="177840"/>
            <a:ext cx="528120" cy="717120"/>
          </a:xfrm>
          <a:prstGeom prst="rect">
            <a:avLst/>
          </a:prstGeom>
          <a:ln w="0">
            <a:noFill/>
          </a:ln>
        </p:spPr>
      </p:pic>
      <p:sp>
        <p:nvSpPr>
          <p:cNvPr id="58" name="CustomShape 9"/>
          <p:cNvSpPr/>
          <p:nvPr/>
        </p:nvSpPr>
        <p:spPr>
          <a:xfrm>
            <a:off x="0" y="909514"/>
            <a:ext cx="9335566" cy="892310"/>
          </a:xfrm>
          <a:prstGeom prst="rect">
            <a:avLst/>
          </a:prstGeom>
          <a:solidFill>
            <a:schemeClr val="bg1">
              <a:alpha val="74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21680" tIns="60840" rIns="121680" bIns="60840" anchor="t">
            <a:spAutoFit/>
          </a:bodyPr>
          <a:lstStyle/>
          <a:p>
            <a:pPr lvl="0"/>
            <a:r>
              <a:rPr lang="ru-RU" sz="1000" b="1" dirty="0" smtClean="0"/>
              <a:t>Прогноз погоды по области на 16 января: ночью:</a:t>
            </a:r>
            <a:r>
              <a:rPr lang="ru-RU" sz="1000" dirty="0" smtClean="0"/>
              <a:t> облачно, в большинстве районов снег, местами слабая метель, ветер юго-западный, западный 8-13 м/с, температура -3,-8°, в восточных и северных районах -9,-14°; </a:t>
            </a:r>
            <a:r>
              <a:rPr lang="ru-RU" sz="1000" b="1" dirty="0" smtClean="0"/>
              <a:t>днём:</a:t>
            </a:r>
            <a:r>
              <a:rPr lang="ru-RU" sz="1000" dirty="0" smtClean="0"/>
              <a:t> облачно, в большинстве районов осадки преимущественно в виде снега, мокрого снега, мороси, местами слабая метель, гололед, ветер западный, северо-западный 8-13 м/с, температура -1,-6°. </a:t>
            </a:r>
            <a:r>
              <a:rPr lang="ru-RU" sz="1000" b="1" u="sng" dirty="0" smtClean="0"/>
              <a:t>На дорогах местами снежный накат, гололедица. </a:t>
            </a:r>
            <a:endParaRPr lang="ru-RU" sz="1000" dirty="0" smtClean="0"/>
          </a:p>
          <a:p>
            <a:pPr lvl="0"/>
            <a:r>
              <a:rPr lang="ru-RU" sz="1000" b="1" i="1" dirty="0" smtClean="0">
                <a:solidFill>
                  <a:srgbClr val="0033CC"/>
                </a:solidFill>
              </a:rPr>
              <a:t>Опасные </a:t>
            </a:r>
            <a:r>
              <a:rPr lang="ru-RU" sz="1000" b="1" i="1" dirty="0" smtClean="0">
                <a:solidFill>
                  <a:srgbClr val="0033CC"/>
                </a:solidFill>
              </a:rPr>
              <a:t>и неблагоприятные метеорологические явления не прогнозируются. </a:t>
            </a:r>
          </a:p>
        </p:txBody>
      </p:sp>
      <p:sp>
        <p:nvSpPr>
          <p:cNvPr id="59" name="CustomShape 10"/>
          <p:cNvSpPr/>
          <p:nvPr/>
        </p:nvSpPr>
        <p:spPr>
          <a:xfrm>
            <a:off x="9335880" y="1167120"/>
            <a:ext cx="2849400" cy="254124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360" rIns="91080" bIns="45360" anchor="t">
            <a:sp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+5…+13</a:t>
            </a: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– температура ночью</a:t>
            </a:r>
            <a:endParaRPr lang="ru-RU" sz="11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trike="noStrike" spc="-1">
                <a:solidFill>
                  <a:srgbClr val="FF0000"/>
                </a:solidFill>
                <a:latin typeface="Times New Roman"/>
                <a:ea typeface="DejaVu Sans"/>
              </a:rPr>
              <a:t>+10…+24  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температура днем</a:t>
            </a:r>
            <a:endParaRPr lang="ru-RU" sz="11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802"/>
              </a:spcBef>
              <a:buNone/>
            </a:pPr>
            <a:endParaRPr lang="ru-RU" sz="11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              </a:t>
            </a:r>
            <a:endParaRPr lang="ru-RU" sz="11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66"/>
              </a:spcBef>
              <a:buNone/>
            </a:pPr>
            <a:r>
              <a:rPr lang="en-US" sz="1100" b="1" strike="noStrike" spc="-1">
                <a:solidFill>
                  <a:srgbClr val="000000"/>
                </a:solidFill>
                <a:latin typeface="Arial"/>
                <a:ea typeface="DejaVu Sans"/>
              </a:rPr>
              <a:t>      </a:t>
            </a:r>
            <a:endParaRPr lang="ru-RU" sz="11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66"/>
              </a:spcBef>
              <a:buNone/>
            </a:pP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            </a:t>
            </a:r>
            <a:endParaRPr lang="ru-RU" sz="11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11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11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1100" b="0" strike="noStrike" spc="-1">
              <a:latin typeface="Arial"/>
            </a:endParaRPr>
          </a:p>
        </p:txBody>
      </p:sp>
      <p:sp>
        <p:nvSpPr>
          <p:cNvPr id="60" name="CustomShape 11"/>
          <p:cNvSpPr/>
          <p:nvPr/>
        </p:nvSpPr>
        <p:spPr>
          <a:xfrm>
            <a:off x="9335880" y="909720"/>
            <a:ext cx="2849400" cy="25776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360" rIns="91080" bIns="4536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Условные обозначения: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61" name="CustomShape 12"/>
          <p:cNvSpPr/>
          <p:nvPr/>
        </p:nvSpPr>
        <p:spPr>
          <a:xfrm>
            <a:off x="9911880" y="1557720"/>
            <a:ext cx="1865160" cy="298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480" tIns="39240" rIns="78480" bIns="39240" anchor="t">
            <a:no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направление и </a:t>
            </a: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           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скорость ветра (м/с)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62" name="CustomShape 13"/>
          <p:cNvSpPr/>
          <p:nvPr/>
        </p:nvSpPr>
        <p:spPr>
          <a:xfrm>
            <a:off x="10059840" y="2037240"/>
            <a:ext cx="1385640" cy="155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480" tIns="39240" rIns="78480" bIns="39240" anchor="t">
            <a:noAutofit/>
          </a:bodyPr>
          <a:lstStyle/>
          <a:p>
            <a:pPr algn="ctr">
              <a:lnSpc>
                <a:spcPct val="100000"/>
              </a:lnSpc>
              <a:spcBef>
                <a:spcPts val="802"/>
              </a:spcBef>
              <a:buNone/>
            </a:pP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66"/>
              </a:spcBef>
              <a:buNone/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63" name="CustomShape 14"/>
          <p:cNvSpPr/>
          <p:nvPr/>
        </p:nvSpPr>
        <p:spPr>
          <a:xfrm>
            <a:off x="10000800" y="2061000"/>
            <a:ext cx="1140840" cy="15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480" tIns="39240" rIns="78480" bIns="39240" anchor="t">
            <a:no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облачно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64" name="CustomShape 15"/>
          <p:cNvSpPr/>
          <p:nvPr/>
        </p:nvSpPr>
        <p:spPr>
          <a:xfrm>
            <a:off x="9831240" y="3439440"/>
            <a:ext cx="2354040" cy="264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480" tIns="39240" rIns="78480" bIns="39240" anchor="t">
            <a:noAutofit/>
          </a:bodyPr>
          <a:lstStyle/>
          <a:p>
            <a:pPr marL="191880" indent="-143640">
              <a:lnSpc>
                <a:spcPct val="100000"/>
              </a:lnSpc>
              <a:spcBef>
                <a:spcPts val="666"/>
              </a:spcBef>
              <a:buClr>
                <a:srgbClr val="000000"/>
              </a:buClr>
              <a:buFont typeface="StarSymbol"/>
              <a:buChar char="-"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зона прогнозируемых ЧС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65" name="CustomShape 16"/>
          <p:cNvSpPr/>
          <p:nvPr/>
        </p:nvSpPr>
        <p:spPr>
          <a:xfrm>
            <a:off x="9483480" y="1732320"/>
            <a:ext cx="172440" cy="17424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78480" tIns="39240" rIns="78480" bIns="3924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15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66" name="Line 17"/>
          <p:cNvSpPr/>
          <p:nvPr/>
        </p:nvSpPr>
        <p:spPr>
          <a:xfrm>
            <a:off x="9416520" y="1964160"/>
            <a:ext cx="476280" cy="1440"/>
          </a:xfrm>
          <a:prstGeom prst="line">
            <a:avLst/>
          </a:prstGeom>
          <a:ln w="38100">
            <a:solidFill>
              <a:srgbClr val="0000FF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7" name="Picture 46_0" descr="26"/>
          <p:cNvPicPr/>
          <p:nvPr/>
        </p:nvPicPr>
        <p:blipFill>
          <a:blip r:embed="rId7" cstate="print"/>
          <a:stretch/>
        </p:blipFill>
        <p:spPr>
          <a:xfrm>
            <a:off x="9467640" y="2097720"/>
            <a:ext cx="204120" cy="128160"/>
          </a:xfrm>
          <a:prstGeom prst="rect">
            <a:avLst/>
          </a:prstGeom>
          <a:ln w="0">
            <a:noFill/>
          </a:ln>
        </p:spPr>
      </p:pic>
      <p:sp>
        <p:nvSpPr>
          <p:cNvPr id="68" name="CustomShape 18"/>
          <p:cNvSpPr/>
          <p:nvPr/>
        </p:nvSpPr>
        <p:spPr>
          <a:xfrm>
            <a:off x="9983520" y="2759760"/>
            <a:ext cx="1958760" cy="159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480" tIns="39240" rIns="78480" bIns="39240" anchor="t">
            <a:no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дождь</a:t>
            </a: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 грозой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69" name="CustomShape 19"/>
          <p:cNvSpPr/>
          <p:nvPr/>
        </p:nvSpPr>
        <p:spPr>
          <a:xfrm>
            <a:off x="9983520" y="2294640"/>
            <a:ext cx="1480680" cy="15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480" tIns="39240" rIns="78480" bIns="39240" anchor="t">
            <a:no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солнечно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70" name="CustomShape 20"/>
          <p:cNvSpPr/>
          <p:nvPr/>
        </p:nvSpPr>
        <p:spPr>
          <a:xfrm>
            <a:off x="9986760" y="2535840"/>
            <a:ext cx="1474560" cy="172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480" tIns="39240" rIns="78480" bIns="39240" anchor="t">
            <a:no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дождь</a:t>
            </a: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71" name="CustomShape 21"/>
          <p:cNvSpPr/>
          <p:nvPr/>
        </p:nvSpPr>
        <p:spPr>
          <a:xfrm>
            <a:off x="9999360" y="3004200"/>
            <a:ext cx="1480680" cy="15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480" tIns="39240" rIns="78480" bIns="39240" anchor="t">
            <a:no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снег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72" name="CustomShape 22"/>
          <p:cNvSpPr/>
          <p:nvPr/>
        </p:nvSpPr>
        <p:spPr>
          <a:xfrm>
            <a:off x="9947160" y="3236040"/>
            <a:ext cx="1194840" cy="15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78480" tIns="39240" rIns="78480" bIns="3924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- </a:t>
            </a:r>
            <a:r>
              <a:rPr lang="ru-RU" sz="11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туман</a:t>
            </a:r>
            <a:endParaRPr lang="ru-RU" sz="1100" b="0" strike="noStrike" spc="-1">
              <a:latin typeface="Arial"/>
            </a:endParaRPr>
          </a:p>
        </p:txBody>
      </p:sp>
      <p:pic>
        <p:nvPicPr>
          <p:cNvPr id="73" name="Рисунок 15_0" descr="солнце.gif"/>
          <p:cNvPicPr/>
          <p:nvPr/>
        </p:nvPicPr>
        <p:blipFill>
          <a:blip r:embed="rId8" cstate="print"/>
          <a:stretch/>
        </p:blipFill>
        <p:spPr>
          <a:xfrm>
            <a:off x="9442080" y="2334240"/>
            <a:ext cx="254880" cy="155160"/>
          </a:xfrm>
          <a:prstGeom prst="rect">
            <a:avLst/>
          </a:prstGeom>
          <a:ln w="0">
            <a:noFill/>
          </a:ln>
        </p:spPr>
      </p:pic>
      <p:pic>
        <p:nvPicPr>
          <p:cNvPr id="74" name="Picture 45_0" descr="35"/>
          <p:cNvPicPr/>
          <p:nvPr/>
        </p:nvPicPr>
        <p:blipFill>
          <a:blip r:embed="rId9" cstate="print"/>
          <a:stretch/>
        </p:blipFill>
        <p:spPr>
          <a:xfrm>
            <a:off x="9473760" y="2823120"/>
            <a:ext cx="240840" cy="155160"/>
          </a:xfrm>
          <a:prstGeom prst="rect">
            <a:avLst/>
          </a:prstGeom>
          <a:ln w="0">
            <a:noFill/>
          </a:ln>
        </p:spPr>
      </p:pic>
      <p:sp>
        <p:nvSpPr>
          <p:cNvPr id="75" name="CustomShape 23"/>
          <p:cNvSpPr/>
          <p:nvPr/>
        </p:nvSpPr>
        <p:spPr>
          <a:xfrm>
            <a:off x="9477000" y="3501360"/>
            <a:ext cx="318600" cy="150120"/>
          </a:xfrm>
          <a:custGeom>
            <a:avLst/>
            <a:gdLst/>
            <a:ahLst/>
            <a:cxnLst/>
            <a:rect l="l" t="t" r="r" b="b"/>
            <a:pathLst>
              <a:path w="694848" h="806547">
                <a:moveTo>
                  <a:pt x="107019" y="141528"/>
                </a:moveTo>
                <a:cubicBezTo>
                  <a:pt x="115925" y="136580"/>
                  <a:pt x="126385" y="128876"/>
                  <a:pt x="136708" y="123715"/>
                </a:cubicBezTo>
                <a:cubicBezTo>
                  <a:pt x="148877" y="117631"/>
                  <a:pt x="172923" y="114097"/>
                  <a:pt x="184209" y="111840"/>
                </a:cubicBezTo>
                <a:cubicBezTo>
                  <a:pt x="190147" y="107882"/>
                  <a:pt x="195639" y="103156"/>
                  <a:pt x="202022" y="99965"/>
                </a:cubicBezTo>
                <a:cubicBezTo>
                  <a:pt x="215595" y="93178"/>
                  <a:pt x="235971" y="91477"/>
                  <a:pt x="249523" y="88089"/>
                </a:cubicBezTo>
                <a:cubicBezTo>
                  <a:pt x="255595" y="86571"/>
                  <a:pt x="261398" y="84131"/>
                  <a:pt x="267336" y="82152"/>
                </a:cubicBezTo>
                <a:cubicBezTo>
                  <a:pt x="275423" y="76760"/>
                  <a:pt x="291386" y="67799"/>
                  <a:pt x="297025" y="58401"/>
                </a:cubicBezTo>
                <a:cubicBezTo>
                  <a:pt x="300245" y="53034"/>
                  <a:pt x="297869" y="44226"/>
                  <a:pt x="302962" y="40588"/>
                </a:cubicBezTo>
                <a:cubicBezTo>
                  <a:pt x="313148" y="33312"/>
                  <a:pt x="326713" y="32671"/>
                  <a:pt x="338588" y="28713"/>
                </a:cubicBezTo>
                <a:lnTo>
                  <a:pt x="356401" y="22775"/>
                </a:lnTo>
                <a:cubicBezTo>
                  <a:pt x="372759" y="6418"/>
                  <a:pt x="388938" y="-15940"/>
                  <a:pt x="421716" y="16838"/>
                </a:cubicBezTo>
                <a:cubicBezTo>
                  <a:pt x="431612" y="26734"/>
                  <a:pt x="417757" y="44547"/>
                  <a:pt x="415778" y="58401"/>
                </a:cubicBezTo>
                <a:cubicBezTo>
                  <a:pt x="422831" y="65454"/>
                  <a:pt x="440037" y="84989"/>
                  <a:pt x="451404" y="88089"/>
                </a:cubicBezTo>
                <a:cubicBezTo>
                  <a:pt x="466799" y="92288"/>
                  <a:pt x="483071" y="92048"/>
                  <a:pt x="498905" y="94027"/>
                </a:cubicBezTo>
                <a:cubicBezTo>
                  <a:pt x="504843" y="97985"/>
                  <a:pt x="512260" y="100330"/>
                  <a:pt x="516718" y="105902"/>
                </a:cubicBezTo>
                <a:cubicBezTo>
                  <a:pt x="520628" y="110789"/>
                  <a:pt x="518230" y="119289"/>
                  <a:pt x="522656" y="123715"/>
                </a:cubicBezTo>
                <a:cubicBezTo>
                  <a:pt x="527082" y="128141"/>
                  <a:pt x="534871" y="126854"/>
                  <a:pt x="540469" y="129653"/>
                </a:cubicBezTo>
                <a:cubicBezTo>
                  <a:pt x="553814" y="136326"/>
                  <a:pt x="566715" y="148084"/>
                  <a:pt x="576095" y="159341"/>
                </a:cubicBezTo>
                <a:cubicBezTo>
                  <a:pt x="580663" y="164823"/>
                  <a:pt x="583402" y="171672"/>
                  <a:pt x="587970" y="177154"/>
                </a:cubicBezTo>
                <a:cubicBezTo>
                  <a:pt x="593346" y="183605"/>
                  <a:pt x="600407" y="188516"/>
                  <a:pt x="605783" y="194967"/>
                </a:cubicBezTo>
                <a:cubicBezTo>
                  <a:pt x="610351" y="200449"/>
                  <a:pt x="611720" y="208822"/>
                  <a:pt x="617658" y="212780"/>
                </a:cubicBezTo>
                <a:cubicBezTo>
                  <a:pt x="624448" y="217307"/>
                  <a:pt x="633492" y="216739"/>
                  <a:pt x="641409" y="218718"/>
                </a:cubicBezTo>
                <a:cubicBezTo>
                  <a:pt x="647347" y="222676"/>
                  <a:pt x="652839" y="227402"/>
                  <a:pt x="659222" y="230593"/>
                </a:cubicBezTo>
                <a:cubicBezTo>
                  <a:pt x="664820" y="233392"/>
                  <a:pt x="671827" y="233059"/>
                  <a:pt x="677035" y="236531"/>
                </a:cubicBezTo>
                <a:cubicBezTo>
                  <a:pt x="684022" y="241189"/>
                  <a:pt x="688910" y="248406"/>
                  <a:pt x="694848" y="254344"/>
                </a:cubicBezTo>
                <a:cubicBezTo>
                  <a:pt x="690908" y="281925"/>
                  <a:pt x="696895" y="299389"/>
                  <a:pt x="671097" y="313721"/>
                </a:cubicBezTo>
                <a:cubicBezTo>
                  <a:pt x="660155" y="319800"/>
                  <a:pt x="635471" y="325596"/>
                  <a:pt x="635471" y="325596"/>
                </a:cubicBezTo>
                <a:cubicBezTo>
                  <a:pt x="633492" y="331534"/>
                  <a:pt x="633444" y="338522"/>
                  <a:pt x="629534" y="343409"/>
                </a:cubicBezTo>
                <a:cubicBezTo>
                  <a:pt x="621164" y="353872"/>
                  <a:pt x="605641" y="357311"/>
                  <a:pt x="593908" y="361222"/>
                </a:cubicBezTo>
                <a:cubicBezTo>
                  <a:pt x="585991" y="369139"/>
                  <a:pt x="573698" y="374351"/>
                  <a:pt x="570157" y="384973"/>
                </a:cubicBezTo>
                <a:cubicBezTo>
                  <a:pt x="568178" y="390911"/>
                  <a:pt x="569312" y="399148"/>
                  <a:pt x="564219" y="402786"/>
                </a:cubicBezTo>
                <a:cubicBezTo>
                  <a:pt x="554033" y="410062"/>
                  <a:pt x="528593" y="414661"/>
                  <a:pt x="528593" y="414661"/>
                </a:cubicBezTo>
                <a:cubicBezTo>
                  <a:pt x="522655" y="420599"/>
                  <a:pt x="511890" y="424151"/>
                  <a:pt x="510780" y="432474"/>
                </a:cubicBezTo>
                <a:cubicBezTo>
                  <a:pt x="507630" y="456098"/>
                  <a:pt x="513762" y="480077"/>
                  <a:pt x="516718" y="503726"/>
                </a:cubicBezTo>
                <a:cubicBezTo>
                  <a:pt x="517730" y="511823"/>
                  <a:pt x="519007" y="520177"/>
                  <a:pt x="522656" y="527476"/>
                </a:cubicBezTo>
                <a:cubicBezTo>
                  <a:pt x="525160" y="532483"/>
                  <a:pt x="530573" y="535393"/>
                  <a:pt x="534531" y="539352"/>
                </a:cubicBezTo>
                <a:cubicBezTo>
                  <a:pt x="549456" y="584126"/>
                  <a:pt x="529323" y="528936"/>
                  <a:pt x="552344" y="574978"/>
                </a:cubicBezTo>
                <a:cubicBezTo>
                  <a:pt x="555143" y="580576"/>
                  <a:pt x="555483" y="587193"/>
                  <a:pt x="558282" y="592791"/>
                </a:cubicBezTo>
                <a:cubicBezTo>
                  <a:pt x="581303" y="638833"/>
                  <a:pt x="561170" y="583643"/>
                  <a:pt x="576095" y="628417"/>
                </a:cubicBezTo>
                <a:cubicBezTo>
                  <a:pt x="574116" y="644251"/>
                  <a:pt x="576638" y="661336"/>
                  <a:pt x="570157" y="675918"/>
                </a:cubicBezTo>
                <a:cubicBezTo>
                  <a:pt x="567615" y="681637"/>
                  <a:pt x="558362" y="680137"/>
                  <a:pt x="552344" y="681856"/>
                </a:cubicBezTo>
                <a:cubicBezTo>
                  <a:pt x="544497" y="684098"/>
                  <a:pt x="536510" y="685814"/>
                  <a:pt x="528593" y="687793"/>
                </a:cubicBezTo>
                <a:cubicBezTo>
                  <a:pt x="526614" y="695710"/>
                  <a:pt x="528426" y="705774"/>
                  <a:pt x="522656" y="711544"/>
                </a:cubicBezTo>
                <a:cubicBezTo>
                  <a:pt x="515119" y="719081"/>
                  <a:pt x="502947" y="719676"/>
                  <a:pt x="492967" y="723419"/>
                </a:cubicBezTo>
                <a:cubicBezTo>
                  <a:pt x="472096" y="731246"/>
                  <a:pt x="470786" y="730231"/>
                  <a:pt x="445466" y="735295"/>
                </a:cubicBezTo>
                <a:cubicBezTo>
                  <a:pt x="405182" y="762150"/>
                  <a:pt x="419932" y="748953"/>
                  <a:pt x="397965" y="770921"/>
                </a:cubicBezTo>
                <a:cubicBezTo>
                  <a:pt x="395986" y="776859"/>
                  <a:pt x="395937" y="783847"/>
                  <a:pt x="392027" y="788734"/>
                </a:cubicBezTo>
                <a:cubicBezTo>
                  <a:pt x="383656" y="799197"/>
                  <a:pt x="368135" y="802636"/>
                  <a:pt x="356401" y="806547"/>
                </a:cubicBezTo>
                <a:cubicBezTo>
                  <a:pt x="328692" y="804568"/>
                  <a:pt x="300901" y="803517"/>
                  <a:pt x="273274" y="800609"/>
                </a:cubicBezTo>
                <a:cubicBezTo>
                  <a:pt x="263237" y="799552"/>
                  <a:pt x="253561" y="796206"/>
                  <a:pt x="243586" y="794671"/>
                </a:cubicBezTo>
                <a:cubicBezTo>
                  <a:pt x="227814" y="792245"/>
                  <a:pt x="211918" y="790713"/>
                  <a:pt x="196084" y="788734"/>
                </a:cubicBezTo>
                <a:cubicBezTo>
                  <a:pt x="192126" y="784775"/>
                  <a:pt x="187089" y="781658"/>
                  <a:pt x="184209" y="776858"/>
                </a:cubicBezTo>
                <a:cubicBezTo>
                  <a:pt x="178188" y="766823"/>
                  <a:pt x="179264" y="747666"/>
                  <a:pt x="166396" y="741232"/>
                </a:cubicBezTo>
                <a:cubicBezTo>
                  <a:pt x="155628" y="735848"/>
                  <a:pt x="142645" y="737274"/>
                  <a:pt x="130770" y="735295"/>
                </a:cubicBezTo>
                <a:cubicBezTo>
                  <a:pt x="117069" y="611995"/>
                  <a:pt x="139736" y="714613"/>
                  <a:pt x="112957" y="669980"/>
                </a:cubicBezTo>
                <a:cubicBezTo>
                  <a:pt x="109737" y="664613"/>
                  <a:pt x="112717" y="654757"/>
                  <a:pt x="107019" y="652167"/>
                </a:cubicBezTo>
                <a:cubicBezTo>
                  <a:pt x="88644" y="643815"/>
                  <a:pt x="67435" y="644250"/>
                  <a:pt x="47643" y="640292"/>
                </a:cubicBezTo>
                <a:cubicBezTo>
                  <a:pt x="45664" y="634354"/>
                  <a:pt x="41705" y="628738"/>
                  <a:pt x="41705" y="622479"/>
                </a:cubicBezTo>
                <a:cubicBezTo>
                  <a:pt x="41705" y="590481"/>
                  <a:pt x="45180" y="590547"/>
                  <a:pt x="59518" y="569040"/>
                </a:cubicBezTo>
                <a:cubicBezTo>
                  <a:pt x="76565" y="500855"/>
                  <a:pt x="52729" y="584881"/>
                  <a:pt x="77331" y="527476"/>
                </a:cubicBezTo>
                <a:cubicBezTo>
                  <a:pt x="80546" y="519975"/>
                  <a:pt x="80054" y="511227"/>
                  <a:pt x="83269" y="503726"/>
                </a:cubicBezTo>
                <a:cubicBezTo>
                  <a:pt x="89747" y="488611"/>
                  <a:pt x="98562" y="481236"/>
                  <a:pt x="112957" y="474038"/>
                </a:cubicBezTo>
                <a:cubicBezTo>
                  <a:pt x="118555" y="471239"/>
                  <a:pt x="124832" y="470079"/>
                  <a:pt x="130770" y="468100"/>
                </a:cubicBezTo>
                <a:cubicBezTo>
                  <a:pt x="132749" y="462162"/>
                  <a:pt x="136708" y="456546"/>
                  <a:pt x="136708" y="450287"/>
                </a:cubicBezTo>
                <a:cubicBezTo>
                  <a:pt x="136708" y="442126"/>
                  <a:pt x="136966" y="431847"/>
                  <a:pt x="130770" y="426536"/>
                </a:cubicBezTo>
                <a:cubicBezTo>
                  <a:pt x="121600" y="418676"/>
                  <a:pt x="78370" y="411306"/>
                  <a:pt x="65456" y="408723"/>
                </a:cubicBezTo>
                <a:cubicBezTo>
                  <a:pt x="61497" y="400806"/>
                  <a:pt x="56379" y="393370"/>
                  <a:pt x="53580" y="384973"/>
                </a:cubicBezTo>
                <a:cubicBezTo>
                  <a:pt x="50389" y="375399"/>
                  <a:pt x="54779" y="362420"/>
                  <a:pt x="47643" y="355284"/>
                </a:cubicBezTo>
                <a:cubicBezTo>
                  <a:pt x="38792" y="346433"/>
                  <a:pt x="12017" y="343409"/>
                  <a:pt x="12017" y="343409"/>
                </a:cubicBezTo>
                <a:cubicBezTo>
                  <a:pt x="8059" y="337471"/>
                  <a:pt x="-1258" y="332594"/>
                  <a:pt x="142" y="325596"/>
                </a:cubicBezTo>
                <a:cubicBezTo>
                  <a:pt x="1542" y="318598"/>
                  <a:pt x="13497" y="319293"/>
                  <a:pt x="17955" y="313721"/>
                </a:cubicBezTo>
                <a:cubicBezTo>
                  <a:pt x="21865" y="308834"/>
                  <a:pt x="22173" y="301926"/>
                  <a:pt x="23892" y="295908"/>
                </a:cubicBezTo>
                <a:cubicBezTo>
                  <a:pt x="38803" y="243718"/>
                  <a:pt x="21532" y="297053"/>
                  <a:pt x="35767" y="254344"/>
                </a:cubicBezTo>
                <a:cubicBezTo>
                  <a:pt x="37746" y="240489"/>
                  <a:pt x="36021" y="225569"/>
                  <a:pt x="41705" y="212780"/>
                </a:cubicBezTo>
                <a:cubicBezTo>
                  <a:pt x="44603" y="206259"/>
                  <a:pt x="55736" y="206956"/>
                  <a:pt x="59518" y="200905"/>
                </a:cubicBezTo>
                <a:cubicBezTo>
                  <a:pt x="66152" y="190290"/>
                  <a:pt x="62541" y="174130"/>
                  <a:pt x="71393" y="165279"/>
                </a:cubicBezTo>
                <a:cubicBezTo>
                  <a:pt x="75352" y="161321"/>
                  <a:pt x="78469" y="156284"/>
                  <a:pt x="83269" y="153404"/>
                </a:cubicBezTo>
                <a:cubicBezTo>
                  <a:pt x="104837" y="140463"/>
                  <a:pt x="98113" y="146476"/>
                  <a:pt x="107019" y="141528"/>
                </a:cubicBezTo>
                <a:close/>
              </a:path>
            </a:pathLst>
          </a:custGeom>
          <a:solidFill>
            <a:srgbClr val="FF0000">
              <a:alpha val="25000"/>
            </a:srgb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76" name="Picture 249_5" descr="j0336789[1]"/>
          <p:cNvPicPr/>
          <p:nvPr/>
        </p:nvPicPr>
        <p:blipFill>
          <a:blip r:embed="rId10" cstate="print"/>
          <a:stretch/>
        </p:blipFill>
        <p:spPr>
          <a:xfrm>
            <a:off x="9440640" y="3107520"/>
            <a:ext cx="299520" cy="132840"/>
          </a:xfrm>
          <a:prstGeom prst="rect">
            <a:avLst/>
          </a:prstGeom>
          <a:ln w="0">
            <a:noFill/>
          </a:ln>
        </p:spPr>
      </p:pic>
      <p:pic>
        <p:nvPicPr>
          <p:cNvPr id="77" name="Picture 52_0" descr="22222"/>
          <p:cNvPicPr/>
          <p:nvPr/>
        </p:nvPicPr>
        <p:blipFill>
          <a:blip r:embed="rId11" cstate="print"/>
          <a:stretch/>
        </p:blipFill>
        <p:spPr>
          <a:xfrm>
            <a:off x="9440640" y="3250440"/>
            <a:ext cx="375840" cy="250560"/>
          </a:xfrm>
          <a:prstGeom prst="rect">
            <a:avLst/>
          </a:prstGeom>
          <a:ln w="0">
            <a:noFill/>
          </a:ln>
        </p:spPr>
      </p:pic>
      <p:sp>
        <p:nvSpPr>
          <p:cNvPr id="78" name="Line 24"/>
          <p:cNvSpPr/>
          <p:nvPr/>
        </p:nvSpPr>
        <p:spPr>
          <a:xfrm flipV="1">
            <a:off x="4391280" y="5765400"/>
            <a:ext cx="3240" cy="3132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9" name="Picture 260_0" descr="12"/>
          <p:cNvPicPr/>
          <p:nvPr/>
        </p:nvPicPr>
        <p:blipFill>
          <a:blip r:embed="rId12" cstate="print"/>
          <a:stretch/>
        </p:blipFill>
        <p:spPr>
          <a:xfrm>
            <a:off x="9480240" y="2566080"/>
            <a:ext cx="210600" cy="137520"/>
          </a:xfrm>
          <a:prstGeom prst="rect">
            <a:avLst/>
          </a:prstGeom>
          <a:ln w="0">
            <a:noFill/>
          </a:ln>
        </p:spPr>
      </p:pic>
      <p:sp>
        <p:nvSpPr>
          <p:cNvPr id="80" name="CustomShape 25"/>
          <p:cNvSpPr/>
          <p:nvPr/>
        </p:nvSpPr>
        <p:spPr>
          <a:xfrm>
            <a:off x="7391520" y="4221720"/>
            <a:ext cx="2357280" cy="348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59400" tIns="29880" rIns="59400" bIns="2988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900" b="0" strike="noStrike" spc="-1">
                <a:solidFill>
                  <a:srgbClr val="000000"/>
                </a:solidFill>
                <a:latin typeface="Calibri"/>
                <a:ea typeface="DejaVu Sans"/>
              </a:rPr>
              <a:t>Восточные районы</a:t>
            </a:r>
            <a:endParaRPr lang="ru-RU" sz="1900" b="0" strike="noStrike" spc="-1">
              <a:latin typeface="Arial"/>
            </a:endParaRPr>
          </a:p>
        </p:txBody>
      </p:sp>
      <p:pic>
        <p:nvPicPr>
          <p:cNvPr id="81" name="Picture 260_0" descr="12"/>
          <p:cNvPicPr/>
          <p:nvPr/>
        </p:nvPicPr>
        <p:blipFill>
          <a:blip r:embed="rId12" cstate="print"/>
          <a:stretch/>
        </p:blipFill>
        <p:spPr>
          <a:xfrm>
            <a:off x="3070712" y="3439258"/>
            <a:ext cx="210600" cy="139320"/>
          </a:xfrm>
          <a:prstGeom prst="rect">
            <a:avLst/>
          </a:prstGeom>
          <a:ln w="0">
            <a:noFill/>
          </a:ln>
        </p:spPr>
      </p:pic>
      <p:pic>
        <p:nvPicPr>
          <p:cNvPr id="82" name="Picture 260_0" descr="12"/>
          <p:cNvPicPr/>
          <p:nvPr/>
        </p:nvPicPr>
        <p:blipFill>
          <a:blip r:embed="rId12" cstate="print"/>
          <a:stretch/>
        </p:blipFill>
        <p:spPr>
          <a:xfrm>
            <a:off x="2567432" y="3512338"/>
            <a:ext cx="210600" cy="137520"/>
          </a:xfrm>
          <a:prstGeom prst="rect">
            <a:avLst/>
          </a:prstGeom>
          <a:ln w="0">
            <a:noFill/>
          </a:ln>
        </p:spPr>
      </p:pic>
      <p:sp>
        <p:nvSpPr>
          <p:cNvPr id="83" name="CustomShape 26"/>
          <p:cNvSpPr/>
          <p:nvPr/>
        </p:nvSpPr>
        <p:spPr>
          <a:xfrm>
            <a:off x="2206774" y="3007628"/>
            <a:ext cx="2154632" cy="49739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8400" tIns="34200" rIns="68400" bIns="34200" anchor="t">
            <a:sp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-12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…-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17</a:t>
            </a:r>
            <a:endParaRPr lang="ru-RU" sz="11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trike="noStrike" spc="-1" dirty="0" smtClean="0">
                <a:solidFill>
                  <a:srgbClr val="FF0000"/>
                </a:solidFill>
                <a:latin typeface="Times New Roman"/>
                <a:ea typeface="DejaVu Sans"/>
              </a:rPr>
              <a:t>-1…-6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84" name="Line 27"/>
          <p:cNvSpPr/>
          <p:nvPr/>
        </p:nvSpPr>
        <p:spPr>
          <a:xfrm flipV="1">
            <a:off x="7641360" y="5968440"/>
            <a:ext cx="3240" cy="32040"/>
          </a:xfrm>
          <a:prstGeom prst="line">
            <a:avLst/>
          </a:prstGeom>
          <a:ln w="9360">
            <a:solidFill>
              <a:srgbClr val="5B9BD5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5" name="Picture 260_0" descr="12"/>
          <p:cNvPicPr/>
          <p:nvPr/>
        </p:nvPicPr>
        <p:blipFill>
          <a:blip r:embed="rId12" cstate="print"/>
          <a:stretch/>
        </p:blipFill>
        <p:spPr>
          <a:xfrm>
            <a:off x="4582720" y="5157360"/>
            <a:ext cx="210600" cy="139320"/>
          </a:xfrm>
          <a:prstGeom prst="rect">
            <a:avLst/>
          </a:prstGeom>
          <a:ln w="0">
            <a:noFill/>
          </a:ln>
        </p:spPr>
      </p:pic>
      <p:pic>
        <p:nvPicPr>
          <p:cNvPr id="86" name="Picture 260_ 1" descr="12"/>
          <p:cNvPicPr/>
          <p:nvPr/>
        </p:nvPicPr>
        <p:blipFill>
          <a:blip r:embed="rId12" cstate="print"/>
          <a:stretch/>
        </p:blipFill>
        <p:spPr>
          <a:xfrm>
            <a:off x="9480240" y="2566080"/>
            <a:ext cx="210600" cy="139320"/>
          </a:xfrm>
          <a:prstGeom prst="rect">
            <a:avLst/>
          </a:prstGeom>
          <a:ln w="0">
            <a:noFill/>
          </a:ln>
        </p:spPr>
      </p:pic>
      <p:pic>
        <p:nvPicPr>
          <p:cNvPr id="87" name="Picture 45_ 1" descr="35"/>
          <p:cNvPicPr/>
          <p:nvPr/>
        </p:nvPicPr>
        <p:blipFill>
          <a:blip r:embed="rId9" cstate="print"/>
          <a:stretch/>
        </p:blipFill>
        <p:spPr>
          <a:xfrm>
            <a:off x="9473760" y="2823120"/>
            <a:ext cx="240840" cy="155160"/>
          </a:xfrm>
          <a:prstGeom prst="rect">
            <a:avLst/>
          </a:prstGeom>
          <a:ln w="0">
            <a:noFill/>
          </a:ln>
        </p:spPr>
      </p:pic>
      <p:pic>
        <p:nvPicPr>
          <p:cNvPr id="88" name="Picture 45_ 2" descr="35"/>
          <p:cNvPicPr/>
          <p:nvPr/>
        </p:nvPicPr>
        <p:blipFill>
          <a:blip r:embed="rId9" cstate="print"/>
          <a:stretch/>
        </p:blipFill>
        <p:spPr>
          <a:xfrm>
            <a:off x="9473760" y="2823120"/>
            <a:ext cx="240840" cy="155160"/>
          </a:xfrm>
          <a:prstGeom prst="rect">
            <a:avLst/>
          </a:prstGeom>
          <a:ln w="0">
            <a:noFill/>
          </a:ln>
        </p:spPr>
      </p:pic>
      <p:pic>
        <p:nvPicPr>
          <p:cNvPr id="89" name="Picture 45_ 2" descr="35"/>
          <p:cNvPicPr/>
          <p:nvPr/>
        </p:nvPicPr>
        <p:blipFill>
          <a:blip r:embed="rId9" cstate="print"/>
          <a:stretch/>
        </p:blipFill>
        <p:spPr>
          <a:xfrm>
            <a:off x="8183520" y="5230080"/>
            <a:ext cx="240840" cy="155160"/>
          </a:xfrm>
          <a:prstGeom prst="rect">
            <a:avLst/>
          </a:prstGeom>
          <a:ln w="0">
            <a:noFill/>
          </a:ln>
        </p:spPr>
      </p:pic>
      <p:pic>
        <p:nvPicPr>
          <p:cNvPr id="90" name="Picture 45_ 2" descr="35"/>
          <p:cNvPicPr/>
          <p:nvPr/>
        </p:nvPicPr>
        <p:blipFill>
          <a:blip r:embed="rId9" cstate="print"/>
          <a:stretch/>
        </p:blipFill>
        <p:spPr>
          <a:xfrm>
            <a:off x="4655080" y="5014080"/>
            <a:ext cx="240840" cy="155160"/>
          </a:xfrm>
          <a:prstGeom prst="rect">
            <a:avLst/>
          </a:prstGeom>
          <a:ln w="0">
            <a:noFill/>
          </a:ln>
        </p:spPr>
      </p:pic>
      <p:sp>
        <p:nvSpPr>
          <p:cNvPr id="91" name="CustomShape 28"/>
          <p:cNvSpPr/>
          <p:nvPr/>
        </p:nvSpPr>
        <p:spPr>
          <a:xfrm>
            <a:off x="4439022" y="4725938"/>
            <a:ext cx="1872208" cy="49739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8400" tIns="34200" rIns="68400" bIns="34200" anchor="t">
            <a:sp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</a:rPr>
              <a:t>-4…-6</a:t>
            </a:r>
            <a:endParaRPr lang="ru-RU" sz="1100" spc="-1" dirty="0" smtClean="0"/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FF0000"/>
                </a:solidFill>
                <a:latin typeface="Times New Roman"/>
              </a:rPr>
              <a:t>-1…-</a:t>
            </a:r>
            <a:r>
              <a:rPr lang="ru-RU" sz="1100" b="1" spc="-1" dirty="0" smtClean="0">
                <a:solidFill>
                  <a:srgbClr val="FF0000"/>
                </a:solidFill>
                <a:latin typeface="Times New Roman"/>
              </a:rPr>
              <a:t>3</a:t>
            </a:r>
            <a:endParaRPr lang="ru-RU" sz="1100" spc="-1" dirty="0"/>
          </a:p>
        </p:txBody>
      </p:sp>
      <p:sp>
        <p:nvSpPr>
          <p:cNvPr id="92" name="CustomShape 30"/>
          <p:cNvSpPr/>
          <p:nvPr/>
        </p:nvSpPr>
        <p:spPr>
          <a:xfrm>
            <a:off x="7607374" y="4941962"/>
            <a:ext cx="1944216" cy="49739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8400" tIns="34200" rIns="68400" bIns="34200" anchor="t">
            <a:spAutoFit/>
          </a:bodyPr>
          <a:lstStyle/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</a:rPr>
              <a:t>-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</a:rPr>
              <a:t>9</a:t>
            </a:r>
            <a:r>
              <a:rPr lang="ru-RU" sz="1100" b="1" spc="-1" dirty="0" smtClean="0">
                <a:solidFill>
                  <a:srgbClr val="000000"/>
                </a:solidFill>
                <a:latin typeface="Times New Roman"/>
              </a:rPr>
              <a:t>…-14</a:t>
            </a:r>
            <a:endParaRPr lang="ru-RU" sz="1100" spc="-1" dirty="0" smtClean="0"/>
          </a:p>
          <a:p>
            <a:pPr>
              <a:lnSpc>
                <a:spcPct val="100000"/>
              </a:lnSpc>
              <a:spcBef>
                <a:spcPts val="666"/>
              </a:spcBef>
              <a:buNone/>
            </a:pPr>
            <a:r>
              <a:rPr lang="ru-RU" sz="1100" b="1" spc="-1" dirty="0" smtClean="0">
                <a:solidFill>
                  <a:srgbClr val="FF0000"/>
                </a:solidFill>
                <a:latin typeface="Times New Roman"/>
              </a:rPr>
              <a:t>-1…-</a:t>
            </a:r>
            <a:r>
              <a:rPr lang="ru-RU" sz="1100" b="1" spc="-1" dirty="0" smtClean="0">
                <a:solidFill>
                  <a:srgbClr val="FF0000"/>
                </a:solidFill>
                <a:latin typeface="Times New Roman"/>
              </a:rPr>
              <a:t>6</a:t>
            </a:r>
            <a:endParaRPr lang="ru-RU" sz="1100" spc="-1" dirty="0"/>
          </a:p>
        </p:txBody>
      </p:sp>
      <p:sp>
        <p:nvSpPr>
          <p:cNvPr id="94" name="Прямая со стрелкой 66"/>
          <p:cNvSpPr/>
          <p:nvPr/>
        </p:nvSpPr>
        <p:spPr>
          <a:xfrm rot="9158294" flipH="1" flipV="1">
            <a:off x="5573453" y="4207632"/>
            <a:ext cx="549002" cy="1423959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0F02BE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5" name="Прямая со стрелкой 66"/>
          <p:cNvSpPr/>
          <p:nvPr/>
        </p:nvSpPr>
        <p:spPr>
          <a:xfrm rot="9022325" flipH="1" flipV="1">
            <a:off x="8741806" y="4639681"/>
            <a:ext cx="549002" cy="1423959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0F02BE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8" name="Прямая со стрелкой 66"/>
          <p:cNvSpPr/>
          <p:nvPr/>
        </p:nvSpPr>
        <p:spPr>
          <a:xfrm rot="9074522" flipH="1" flipV="1">
            <a:off x="3413213" y="2623457"/>
            <a:ext cx="549002" cy="1423959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0F02BE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1" name="Прямая со стрелкой 66"/>
          <p:cNvSpPr/>
          <p:nvPr/>
        </p:nvSpPr>
        <p:spPr>
          <a:xfrm rot="4163124" flipH="1" flipV="1">
            <a:off x="3415390" y="2577340"/>
            <a:ext cx="549002" cy="1423959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0F02BE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6" name="CustomShape 35"/>
          <p:cNvSpPr/>
          <p:nvPr/>
        </p:nvSpPr>
        <p:spPr>
          <a:xfrm>
            <a:off x="3070712" y="3007618"/>
            <a:ext cx="1077480" cy="57276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9040" tIns="29520" rIns="59040" bIns="2952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900" b="1" spc="-1" dirty="0" smtClean="0">
                <a:solidFill>
                  <a:srgbClr val="000000"/>
                </a:solidFill>
                <a:latin typeface="Arial"/>
                <a:ea typeface="DejaVu Sans"/>
              </a:rPr>
              <a:t>5-12</a:t>
            </a:r>
            <a:r>
              <a:rPr lang="ru-RU" sz="900" b="1" strike="noStrike" spc="-1" dirty="0" smtClean="0">
                <a:solidFill>
                  <a:srgbClr val="000000"/>
                </a:solidFill>
                <a:latin typeface="Arial"/>
                <a:ea typeface="DejaVu Sans"/>
              </a:rPr>
              <a:t> м/с</a:t>
            </a:r>
          </a:p>
        </p:txBody>
      </p:sp>
      <p:sp>
        <p:nvSpPr>
          <p:cNvPr id="102" name="Прямая со стрелкой 66"/>
          <p:cNvSpPr/>
          <p:nvPr/>
        </p:nvSpPr>
        <p:spPr>
          <a:xfrm rot="4089028" flipH="1" flipV="1">
            <a:off x="5575588" y="4245686"/>
            <a:ext cx="549002" cy="1423959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0F02BE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3" name="CustomShape 35"/>
          <p:cNvSpPr/>
          <p:nvPr/>
        </p:nvSpPr>
        <p:spPr>
          <a:xfrm>
            <a:off x="5303118" y="4725938"/>
            <a:ext cx="1080120" cy="576064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9040" tIns="29520" rIns="59040" bIns="2952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900" b="1" spc="-1" dirty="0" smtClean="0">
                <a:solidFill>
                  <a:srgbClr val="000000"/>
                </a:solidFill>
              </a:rPr>
              <a:t>5-12 м/с</a:t>
            </a:r>
          </a:p>
        </p:txBody>
      </p:sp>
      <p:sp>
        <p:nvSpPr>
          <p:cNvPr id="103" name="Прямая со стрелкой 66"/>
          <p:cNvSpPr/>
          <p:nvPr/>
        </p:nvSpPr>
        <p:spPr>
          <a:xfrm rot="4284541" flipH="1" flipV="1">
            <a:off x="8743285" y="4573131"/>
            <a:ext cx="549002" cy="1423959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0F02BE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4" name="CustomShape 35"/>
          <p:cNvSpPr/>
          <p:nvPr/>
        </p:nvSpPr>
        <p:spPr>
          <a:xfrm>
            <a:off x="8471470" y="4941962"/>
            <a:ext cx="1152128" cy="57276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59040" tIns="29520" rIns="59040" bIns="2952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900" b="1" spc="-1" smtClean="0">
                <a:solidFill>
                  <a:srgbClr val="000000"/>
                </a:solidFill>
              </a:rPr>
              <a:t>5-12 </a:t>
            </a:r>
            <a:r>
              <a:rPr lang="ru-RU" sz="900" b="1" spc="-1" dirty="0" smtClean="0">
                <a:solidFill>
                  <a:srgbClr val="000000"/>
                </a:solidFill>
              </a:rPr>
              <a:t>м/с</a:t>
            </a:r>
          </a:p>
        </p:txBody>
      </p:sp>
      <p:pic>
        <p:nvPicPr>
          <p:cNvPr id="105" name="Picture 249_5" descr="j0336789[1]"/>
          <p:cNvPicPr/>
          <p:nvPr/>
        </p:nvPicPr>
        <p:blipFill>
          <a:blip r:embed="rId10" cstate="print"/>
          <a:stretch/>
        </p:blipFill>
        <p:spPr>
          <a:xfrm>
            <a:off x="8111430" y="5302002"/>
            <a:ext cx="299520" cy="132840"/>
          </a:xfrm>
          <a:prstGeom prst="rect">
            <a:avLst/>
          </a:prstGeom>
          <a:ln w="0">
            <a:noFill/>
          </a:ln>
        </p:spPr>
      </p:pic>
      <p:pic>
        <p:nvPicPr>
          <p:cNvPr id="106" name="Picture 249_5" descr="j0336789[1]"/>
          <p:cNvPicPr/>
          <p:nvPr/>
        </p:nvPicPr>
        <p:blipFill>
          <a:blip r:embed="rId10" cstate="print"/>
          <a:stretch/>
        </p:blipFill>
        <p:spPr>
          <a:xfrm>
            <a:off x="2782838" y="3357786"/>
            <a:ext cx="299520" cy="132840"/>
          </a:xfrm>
          <a:prstGeom prst="rect">
            <a:avLst/>
          </a:prstGeom>
          <a:ln w="0">
            <a:noFill/>
          </a:ln>
        </p:spPr>
      </p:pic>
      <p:pic>
        <p:nvPicPr>
          <p:cNvPr id="107" name="Picture 249_5" descr="j0336789[1]"/>
          <p:cNvPicPr/>
          <p:nvPr/>
        </p:nvPicPr>
        <p:blipFill>
          <a:blip r:embed="rId10" cstate="print"/>
          <a:stretch/>
        </p:blipFill>
        <p:spPr>
          <a:xfrm>
            <a:off x="4943078" y="5013970"/>
            <a:ext cx="299520" cy="132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 l="10063" t="19118" r="34814" b="16719"/>
          <a:stretch>
            <a:fillRect/>
          </a:stretch>
        </p:blipFill>
        <p:spPr bwMode="auto">
          <a:xfrm>
            <a:off x="5879182" y="3717826"/>
            <a:ext cx="6311231" cy="314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 l="9633" t="19567" r="34899" b="16266"/>
          <a:stretch>
            <a:fillRect/>
          </a:stretch>
        </p:blipFill>
        <p:spPr bwMode="auto">
          <a:xfrm>
            <a:off x="0" y="3789834"/>
            <a:ext cx="5951190" cy="306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 cstate="print"/>
          <a:srcRect l="8861" t="19178" r="34401" b="16438"/>
          <a:stretch>
            <a:fillRect/>
          </a:stretch>
        </p:blipFill>
        <p:spPr bwMode="auto">
          <a:xfrm>
            <a:off x="5735166" y="765498"/>
            <a:ext cx="645524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l="10903" t="17801" r="34000" b="15807"/>
          <a:stretch>
            <a:fillRect/>
          </a:stretch>
        </p:blipFill>
        <p:spPr bwMode="auto">
          <a:xfrm>
            <a:off x="0" y="837506"/>
            <a:ext cx="595119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" name="Объект 3"/>
          <p:cNvPicPr/>
          <p:nvPr/>
        </p:nvPicPr>
        <p:blipFill>
          <a:blip r:embed="rId7" cstate="print"/>
          <a:srcRect r="64028"/>
          <a:stretch/>
        </p:blipFill>
        <p:spPr>
          <a:xfrm>
            <a:off x="199080" y="86760"/>
            <a:ext cx="682560" cy="525960"/>
          </a:xfrm>
          <a:prstGeom prst="rect">
            <a:avLst/>
          </a:prstGeom>
          <a:ln w="9360">
            <a:noFill/>
          </a:ln>
        </p:spPr>
      </p:pic>
      <p:grpSp>
        <p:nvGrpSpPr>
          <p:cNvPr id="105" name="Group 1"/>
          <p:cNvGrpSpPr/>
          <p:nvPr/>
        </p:nvGrpSpPr>
        <p:grpSpPr>
          <a:xfrm>
            <a:off x="0" y="0"/>
            <a:ext cx="12190320" cy="6859440"/>
            <a:chOff x="0" y="0"/>
            <a:chExt cx="12190320" cy="6859440"/>
          </a:xfrm>
        </p:grpSpPr>
        <p:grpSp>
          <p:nvGrpSpPr>
            <p:cNvPr id="106" name="Group 2"/>
            <p:cNvGrpSpPr/>
            <p:nvPr/>
          </p:nvGrpSpPr>
          <p:grpSpPr>
            <a:xfrm>
              <a:off x="0" y="709200"/>
              <a:ext cx="12190320" cy="6150240"/>
              <a:chOff x="0" y="709200"/>
              <a:chExt cx="12190320" cy="6150240"/>
            </a:xfrm>
          </p:grpSpPr>
          <p:sp>
            <p:nvSpPr>
              <p:cNvPr id="107" name="Line 3"/>
              <p:cNvSpPr/>
              <p:nvPr/>
            </p:nvSpPr>
            <p:spPr>
              <a:xfrm flipH="1">
                <a:off x="5951160" y="709200"/>
                <a:ext cx="8280" cy="6150240"/>
              </a:xfrm>
              <a:prstGeom prst="line">
                <a:avLst/>
              </a:prstGeom>
              <a:ln w="2556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08" name="CustomShape 4"/>
              <p:cNvSpPr/>
              <p:nvPr/>
            </p:nvSpPr>
            <p:spPr>
              <a:xfrm>
                <a:off x="190440" y="3285720"/>
                <a:ext cx="15105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09" name="CustomShape 5"/>
              <p:cNvSpPr/>
              <p:nvPr/>
            </p:nvSpPr>
            <p:spPr>
              <a:xfrm>
                <a:off x="0" y="4293720"/>
                <a:ext cx="8550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10" name="CustomShape 7"/>
              <p:cNvSpPr/>
              <p:nvPr/>
            </p:nvSpPr>
            <p:spPr>
              <a:xfrm>
                <a:off x="2685240" y="3912480"/>
                <a:ext cx="6818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11" name="CustomShape 8"/>
              <p:cNvSpPr/>
              <p:nvPr/>
            </p:nvSpPr>
            <p:spPr>
              <a:xfrm>
                <a:off x="334440" y="6310080"/>
                <a:ext cx="13611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12" name="CustomShape 9"/>
              <p:cNvSpPr/>
              <p:nvPr/>
            </p:nvSpPr>
            <p:spPr>
              <a:xfrm>
                <a:off x="8733960" y="3912480"/>
                <a:ext cx="69192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13" name="CustomShape 10"/>
              <p:cNvSpPr/>
              <p:nvPr/>
            </p:nvSpPr>
            <p:spPr>
              <a:xfrm>
                <a:off x="6239160" y="6382080"/>
                <a:ext cx="16272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14" name="CustomShape 11"/>
              <p:cNvSpPr/>
              <p:nvPr/>
            </p:nvSpPr>
            <p:spPr>
              <a:xfrm>
                <a:off x="6167160" y="3285720"/>
                <a:ext cx="16005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15" name="CustomShape 12"/>
              <p:cNvSpPr/>
              <p:nvPr/>
            </p:nvSpPr>
            <p:spPr>
              <a:xfrm>
                <a:off x="8589960" y="1311120"/>
                <a:ext cx="8006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16" name="Line 13"/>
              <p:cNvSpPr/>
              <p:nvPr/>
            </p:nvSpPr>
            <p:spPr>
              <a:xfrm>
                <a:off x="0" y="3861720"/>
                <a:ext cx="12190320" cy="360"/>
              </a:xfrm>
              <a:prstGeom prst="line">
                <a:avLst/>
              </a:prstGeom>
              <a:ln w="2556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17" name="CustomShape 14"/>
              <p:cNvSpPr/>
              <p:nvPr/>
            </p:nvSpPr>
            <p:spPr>
              <a:xfrm>
                <a:off x="6069600" y="1248480"/>
                <a:ext cx="7128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</p:grpSp>
        <p:sp>
          <p:nvSpPr>
            <p:cNvPr id="118" name="CustomShape 15"/>
            <p:cNvSpPr/>
            <p:nvPr/>
          </p:nvSpPr>
          <p:spPr>
            <a:xfrm>
              <a:off x="0" y="0"/>
              <a:ext cx="12188880" cy="921960"/>
            </a:xfrm>
            <a:prstGeom prst="rect">
              <a:avLst/>
            </a:prstGeom>
            <a:solidFill>
              <a:srgbClr val="204D84"/>
            </a:solidFill>
            <a:ln w="255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6520" tIns="28440" rIns="56520" bIns="28440" anchor="ctr">
              <a:no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1900" b="0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ПРОГНОЗ ВЫПАДЕНИЯ ОСАДКОВ НА ТЕРРИТОРИИ</a:t>
              </a:r>
              <a:endParaRPr lang="ru-RU" sz="1900" b="0" strike="noStrike" spc="-1" dirty="0">
                <a:latin typeface="Arial"/>
              </a:endParaRPr>
            </a:p>
            <a:p>
              <a:pPr algn="ctr">
                <a:lnSpc>
                  <a:spcPct val="100000"/>
                </a:lnSpc>
                <a:buNone/>
              </a:pPr>
              <a:r>
                <a:rPr lang="ru-RU" sz="1900" b="0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ОРЕНБУРГСКОЙ ОБЛАСТИ НА </a:t>
              </a:r>
              <a:r>
                <a:rPr lang="ru-RU" sz="1900" b="0" strike="noStrike" spc="-1" dirty="0" smtClean="0">
                  <a:solidFill>
                    <a:srgbClr val="FFFFFF"/>
                  </a:solidFill>
                  <a:latin typeface="Arial"/>
                  <a:ea typeface="DejaVu Sans"/>
                </a:rPr>
                <a:t>16.01.2025</a:t>
              </a:r>
              <a:endParaRPr lang="ru-RU" sz="1900" b="0" strike="noStrike" spc="-1" dirty="0">
                <a:latin typeface="Arial"/>
              </a:endParaRPr>
            </a:p>
          </p:txBody>
        </p:sp>
      </p:grpSp>
      <p:sp>
        <p:nvSpPr>
          <p:cNvPr id="119" name="CustomShape 16"/>
          <p:cNvSpPr/>
          <p:nvPr/>
        </p:nvSpPr>
        <p:spPr>
          <a:xfrm>
            <a:off x="0" y="1269720"/>
            <a:ext cx="712800" cy="17244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Самара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120" name="CustomShape 17"/>
          <p:cNvSpPr/>
          <p:nvPr/>
        </p:nvSpPr>
        <p:spPr>
          <a:xfrm>
            <a:off x="3070800" y="1557720"/>
            <a:ext cx="691920" cy="17244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>
              <a:latin typeface="Arial"/>
            </a:endParaRPr>
          </a:p>
        </p:txBody>
      </p:sp>
      <p:pic>
        <p:nvPicPr>
          <p:cNvPr id="121" name="Picture 6" descr="https://abali.ru/wp-content/uploads/2014/12/gerb_orenburgskoj_oblasti.png"/>
          <p:cNvPicPr/>
          <p:nvPr/>
        </p:nvPicPr>
        <p:blipFill>
          <a:blip r:embed="rId8" cstate="print"/>
          <a:stretch/>
        </p:blipFill>
        <p:spPr>
          <a:xfrm>
            <a:off x="11495880" y="117360"/>
            <a:ext cx="413280" cy="527760"/>
          </a:xfrm>
          <a:prstGeom prst="rect">
            <a:avLst/>
          </a:prstGeom>
          <a:ln w="0">
            <a:noFill/>
          </a:ln>
        </p:spPr>
      </p:pic>
      <p:sp>
        <p:nvSpPr>
          <p:cNvPr id="122" name="CustomShape 18"/>
          <p:cNvSpPr/>
          <p:nvPr/>
        </p:nvSpPr>
        <p:spPr>
          <a:xfrm>
            <a:off x="2246454" y="2781720"/>
            <a:ext cx="68040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123" name="CustomShape 19"/>
          <p:cNvSpPr/>
          <p:nvPr/>
        </p:nvSpPr>
        <p:spPr>
          <a:xfrm>
            <a:off x="3915214" y="3069720"/>
            <a:ext cx="45180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124" name="CustomShape 20"/>
          <p:cNvSpPr/>
          <p:nvPr/>
        </p:nvSpPr>
        <p:spPr>
          <a:xfrm>
            <a:off x="882614" y="1989720"/>
            <a:ext cx="60408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125" name="CustomShape 21"/>
          <p:cNvSpPr/>
          <p:nvPr/>
        </p:nvSpPr>
        <p:spPr>
          <a:xfrm>
            <a:off x="8223118" y="2493690"/>
            <a:ext cx="68040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126" name="CustomShape 22"/>
          <p:cNvSpPr/>
          <p:nvPr/>
        </p:nvSpPr>
        <p:spPr>
          <a:xfrm>
            <a:off x="10199520" y="2781722"/>
            <a:ext cx="45180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127" name="CustomShape 23"/>
          <p:cNvSpPr/>
          <p:nvPr/>
        </p:nvSpPr>
        <p:spPr>
          <a:xfrm>
            <a:off x="6787270" y="1845618"/>
            <a:ext cx="60408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128" name="CustomShape 24"/>
          <p:cNvSpPr/>
          <p:nvPr/>
        </p:nvSpPr>
        <p:spPr>
          <a:xfrm>
            <a:off x="2246454" y="5590034"/>
            <a:ext cx="68040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 dirty="0">
              <a:latin typeface="Arial"/>
            </a:endParaRPr>
          </a:p>
        </p:txBody>
      </p:sp>
      <p:sp>
        <p:nvSpPr>
          <p:cNvPr id="129" name="CustomShape 25"/>
          <p:cNvSpPr/>
          <p:nvPr/>
        </p:nvSpPr>
        <p:spPr>
          <a:xfrm>
            <a:off x="3934966" y="5878066"/>
            <a:ext cx="45180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130" name="CustomShape 26"/>
          <p:cNvSpPr/>
          <p:nvPr/>
        </p:nvSpPr>
        <p:spPr>
          <a:xfrm>
            <a:off x="954622" y="4797946"/>
            <a:ext cx="60408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131" name="CustomShape 27"/>
          <p:cNvSpPr/>
          <p:nvPr/>
        </p:nvSpPr>
        <p:spPr>
          <a:xfrm>
            <a:off x="8295126" y="5590034"/>
            <a:ext cx="68040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132" name="CustomShape 28"/>
          <p:cNvSpPr/>
          <p:nvPr/>
        </p:nvSpPr>
        <p:spPr>
          <a:xfrm>
            <a:off x="10127520" y="5878066"/>
            <a:ext cx="45180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133" name="CustomShape 29"/>
          <p:cNvSpPr/>
          <p:nvPr/>
        </p:nvSpPr>
        <p:spPr>
          <a:xfrm>
            <a:off x="6931286" y="4874658"/>
            <a:ext cx="604080" cy="2113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1080" tIns="45000" rIns="9108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8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800" b="0" strike="noStrike" spc="-1">
              <a:latin typeface="Arial"/>
            </a:endParaRPr>
          </a:p>
        </p:txBody>
      </p:sp>
      <p:sp>
        <p:nvSpPr>
          <p:cNvPr id="138" name="CustomShape 31"/>
          <p:cNvSpPr/>
          <p:nvPr/>
        </p:nvSpPr>
        <p:spPr>
          <a:xfrm>
            <a:off x="1702800" y="400572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12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39" name="CustomShape 32"/>
          <p:cNvSpPr/>
          <p:nvPr/>
        </p:nvSpPr>
        <p:spPr>
          <a:xfrm>
            <a:off x="7722720" y="95904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06.00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40" name="CustomShape 33"/>
          <p:cNvSpPr/>
          <p:nvPr/>
        </p:nvSpPr>
        <p:spPr>
          <a:xfrm>
            <a:off x="1674000" y="92952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00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41" name="CustomShape 32"/>
          <p:cNvSpPr/>
          <p:nvPr/>
        </p:nvSpPr>
        <p:spPr>
          <a:xfrm>
            <a:off x="7679520" y="400572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18.00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9" cstate="print"/>
          <a:srcRect l="81889" t="61892" r="16675" b="15008"/>
          <a:stretch>
            <a:fillRect/>
          </a:stretch>
        </p:blipFill>
        <p:spPr bwMode="auto">
          <a:xfrm>
            <a:off x="5807174" y="1989634"/>
            <a:ext cx="14401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9" cstate="print"/>
          <a:srcRect l="81889" t="61892" r="16675" b="15008"/>
          <a:stretch>
            <a:fillRect/>
          </a:stretch>
        </p:blipFill>
        <p:spPr bwMode="auto">
          <a:xfrm>
            <a:off x="12046397" y="1989634"/>
            <a:ext cx="14401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9" cstate="print"/>
          <a:srcRect l="81889" t="61892" r="16675" b="15008"/>
          <a:stretch>
            <a:fillRect/>
          </a:stretch>
        </p:blipFill>
        <p:spPr bwMode="auto">
          <a:xfrm>
            <a:off x="5807174" y="5013970"/>
            <a:ext cx="14401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9" cstate="print"/>
          <a:srcRect l="81889" t="61892" r="16675" b="15008"/>
          <a:stretch>
            <a:fillRect/>
          </a:stretch>
        </p:blipFill>
        <p:spPr bwMode="auto">
          <a:xfrm>
            <a:off x="12046397" y="5013970"/>
            <a:ext cx="14401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 l="9272" t="20290" r="34009" b="15028"/>
          <a:stretch>
            <a:fillRect/>
          </a:stretch>
        </p:blipFill>
        <p:spPr bwMode="auto">
          <a:xfrm>
            <a:off x="6023198" y="3645818"/>
            <a:ext cx="6167215" cy="321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 l="9633" t="20000" r="32886" b="16242"/>
          <a:stretch>
            <a:fillRect/>
          </a:stretch>
        </p:blipFill>
        <p:spPr bwMode="auto">
          <a:xfrm>
            <a:off x="0" y="3645818"/>
            <a:ext cx="6167214" cy="321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/>
          <a:srcRect l="10204" t="20494" r="32213" b="16226"/>
          <a:stretch>
            <a:fillRect/>
          </a:stretch>
        </p:blipFill>
        <p:spPr bwMode="auto">
          <a:xfrm>
            <a:off x="6095206" y="909514"/>
            <a:ext cx="609520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/>
          <a:srcRect l="9506" t="15627" r="33775" b="16226"/>
          <a:stretch>
            <a:fillRect/>
          </a:stretch>
        </p:blipFill>
        <p:spPr bwMode="auto">
          <a:xfrm>
            <a:off x="0" y="693490"/>
            <a:ext cx="616721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" name="Line 1"/>
          <p:cNvSpPr/>
          <p:nvPr/>
        </p:nvSpPr>
        <p:spPr>
          <a:xfrm flipH="1">
            <a:off x="6167160" y="677160"/>
            <a:ext cx="10800" cy="618228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7" name="Объект 3"/>
          <p:cNvPicPr/>
          <p:nvPr/>
        </p:nvPicPr>
        <p:blipFill>
          <a:blip r:embed="rId7" cstate="print"/>
          <a:srcRect r="64028"/>
          <a:stretch/>
        </p:blipFill>
        <p:spPr>
          <a:xfrm>
            <a:off x="199080" y="86760"/>
            <a:ext cx="682560" cy="525960"/>
          </a:xfrm>
          <a:prstGeom prst="rect">
            <a:avLst/>
          </a:prstGeom>
          <a:ln w="9360">
            <a:noFill/>
          </a:ln>
        </p:spPr>
      </p:pic>
      <p:grpSp>
        <p:nvGrpSpPr>
          <p:cNvPr id="148" name="Group 2"/>
          <p:cNvGrpSpPr/>
          <p:nvPr/>
        </p:nvGrpSpPr>
        <p:grpSpPr>
          <a:xfrm>
            <a:off x="-21960" y="0"/>
            <a:ext cx="12210840" cy="6482880"/>
            <a:chOff x="-21960" y="0"/>
            <a:chExt cx="12210840" cy="6482880"/>
          </a:xfrm>
        </p:grpSpPr>
        <p:sp>
          <p:nvSpPr>
            <p:cNvPr id="149" name="CustomShape 3"/>
            <p:cNvSpPr/>
            <p:nvPr/>
          </p:nvSpPr>
          <p:spPr>
            <a:xfrm>
              <a:off x="-21960" y="0"/>
              <a:ext cx="12210840" cy="921960"/>
            </a:xfrm>
            <a:prstGeom prst="rect">
              <a:avLst/>
            </a:prstGeom>
            <a:solidFill>
              <a:srgbClr val="204D84"/>
            </a:solidFill>
            <a:ln w="255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6520" tIns="28440" rIns="56520" bIns="28440" anchor="ctr">
              <a:no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1900" b="0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ПРОГНОЗ ВЕТРОВОЙ НАГРУЗКИ НА ТЕРРИТОРИИ</a:t>
              </a:r>
              <a:endParaRPr lang="ru-RU" sz="1900" b="0" strike="noStrike" spc="-1" dirty="0">
                <a:latin typeface="Arial"/>
              </a:endParaRPr>
            </a:p>
            <a:p>
              <a:pPr algn="ctr">
                <a:lnSpc>
                  <a:spcPct val="100000"/>
                </a:lnSpc>
                <a:buNone/>
              </a:pPr>
              <a:r>
                <a:rPr lang="ru-RU" sz="1900" b="0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ОРЕНБУРГСКОЙ ОБЛАСТИ НА </a:t>
              </a:r>
              <a:r>
                <a:rPr lang="ru-RU" sz="1900" b="0" strike="noStrike" spc="-1" dirty="0" smtClean="0">
                  <a:solidFill>
                    <a:srgbClr val="FFFFFF"/>
                  </a:solidFill>
                  <a:latin typeface="Arial"/>
                  <a:ea typeface="DejaVu Sans"/>
                </a:rPr>
                <a:t>16.01.2025</a:t>
              </a:r>
              <a:endParaRPr lang="ru-RU" sz="1900" b="0" strike="noStrike" spc="-1" dirty="0">
                <a:latin typeface="Arial"/>
              </a:endParaRPr>
            </a:p>
          </p:txBody>
        </p:sp>
        <p:grpSp>
          <p:nvGrpSpPr>
            <p:cNvPr id="150" name="Group 4"/>
            <p:cNvGrpSpPr/>
            <p:nvPr/>
          </p:nvGrpSpPr>
          <p:grpSpPr>
            <a:xfrm>
              <a:off x="-21960" y="981360"/>
              <a:ext cx="9911880" cy="5501520"/>
              <a:chOff x="-21960" y="981360"/>
              <a:chExt cx="9911880" cy="5501520"/>
            </a:xfrm>
          </p:grpSpPr>
          <p:sp>
            <p:nvSpPr>
              <p:cNvPr id="151" name="CustomShape 5"/>
              <p:cNvSpPr/>
              <p:nvPr/>
            </p:nvSpPr>
            <p:spPr>
              <a:xfrm>
                <a:off x="-21960" y="1413720"/>
                <a:ext cx="90180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52" name="CustomShape 6"/>
              <p:cNvSpPr/>
              <p:nvPr/>
            </p:nvSpPr>
            <p:spPr>
              <a:xfrm>
                <a:off x="2498400" y="981360"/>
                <a:ext cx="82512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53" name="CustomShape 7"/>
              <p:cNvSpPr/>
              <p:nvPr/>
            </p:nvSpPr>
            <p:spPr>
              <a:xfrm>
                <a:off x="3600" y="3285720"/>
                <a:ext cx="155592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54" name="CustomShape 8"/>
              <p:cNvSpPr/>
              <p:nvPr/>
            </p:nvSpPr>
            <p:spPr>
              <a:xfrm>
                <a:off x="2734560" y="4191120"/>
                <a:ext cx="70236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55" name="CustomShape 9"/>
              <p:cNvSpPr/>
              <p:nvPr/>
            </p:nvSpPr>
            <p:spPr>
              <a:xfrm>
                <a:off x="194040" y="6094080"/>
                <a:ext cx="140220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56" name="CustomShape 10"/>
              <p:cNvSpPr/>
              <p:nvPr/>
            </p:nvSpPr>
            <p:spPr>
              <a:xfrm>
                <a:off x="9049320" y="4221720"/>
                <a:ext cx="71280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57" name="CustomShape 11"/>
              <p:cNvSpPr/>
              <p:nvPr/>
            </p:nvSpPr>
            <p:spPr>
              <a:xfrm>
                <a:off x="6314760" y="6310080"/>
                <a:ext cx="167616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58" name="CustomShape 12"/>
              <p:cNvSpPr/>
              <p:nvPr/>
            </p:nvSpPr>
            <p:spPr>
              <a:xfrm>
                <a:off x="6242760" y="1125360"/>
                <a:ext cx="73476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59" name="CustomShape 13"/>
              <p:cNvSpPr/>
              <p:nvPr/>
            </p:nvSpPr>
            <p:spPr>
              <a:xfrm>
                <a:off x="6530760" y="3213720"/>
                <a:ext cx="164844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60" name="CustomShape 14"/>
              <p:cNvSpPr/>
              <p:nvPr/>
            </p:nvSpPr>
            <p:spPr>
              <a:xfrm>
                <a:off x="9064800" y="1447560"/>
                <a:ext cx="82512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61" name="CustomShape 15"/>
              <p:cNvSpPr/>
              <p:nvPr/>
            </p:nvSpPr>
            <p:spPr>
              <a:xfrm>
                <a:off x="3600" y="4149720"/>
                <a:ext cx="660240" cy="17280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</p:grpSp>
        <p:sp>
          <p:nvSpPr>
            <p:cNvPr id="162" name="CustomShape 16"/>
            <p:cNvSpPr/>
            <p:nvPr/>
          </p:nvSpPr>
          <p:spPr>
            <a:xfrm>
              <a:off x="3866400" y="2925720"/>
              <a:ext cx="777960" cy="16920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</p:grpSp>
      <p:sp>
        <p:nvSpPr>
          <p:cNvPr id="163" name="Line 18"/>
          <p:cNvSpPr/>
          <p:nvPr/>
        </p:nvSpPr>
        <p:spPr>
          <a:xfrm flipV="1">
            <a:off x="0" y="3717720"/>
            <a:ext cx="12190320" cy="828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64" name="Picture 6" descr="https://abali.ru/wp-content/uploads/2014/12/gerb_orenburgskoj_oblasti.png"/>
          <p:cNvPicPr/>
          <p:nvPr/>
        </p:nvPicPr>
        <p:blipFill>
          <a:blip r:embed="rId8" cstate="print"/>
          <a:stretch/>
        </p:blipFill>
        <p:spPr>
          <a:xfrm>
            <a:off x="11567880" y="189360"/>
            <a:ext cx="413280" cy="527760"/>
          </a:xfrm>
          <a:prstGeom prst="rect">
            <a:avLst/>
          </a:prstGeom>
          <a:ln w="0">
            <a:noFill/>
          </a:ln>
        </p:spPr>
      </p:pic>
      <p:sp>
        <p:nvSpPr>
          <p:cNvPr id="165" name="CustomShape 19"/>
          <p:cNvSpPr/>
          <p:nvPr/>
        </p:nvSpPr>
        <p:spPr>
          <a:xfrm>
            <a:off x="2206800" y="2637720"/>
            <a:ext cx="90900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66" name="CustomShape 20"/>
          <p:cNvSpPr/>
          <p:nvPr/>
        </p:nvSpPr>
        <p:spPr>
          <a:xfrm>
            <a:off x="4078982" y="2709714"/>
            <a:ext cx="60408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67" name="CustomShape 21"/>
          <p:cNvSpPr/>
          <p:nvPr/>
        </p:nvSpPr>
        <p:spPr>
          <a:xfrm>
            <a:off x="478440" y="1773720"/>
            <a:ext cx="80712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68" name="CustomShape 22"/>
          <p:cNvSpPr/>
          <p:nvPr/>
        </p:nvSpPr>
        <p:spPr>
          <a:xfrm>
            <a:off x="8255520" y="2637720"/>
            <a:ext cx="90900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69" name="CustomShape 23"/>
          <p:cNvSpPr/>
          <p:nvPr/>
        </p:nvSpPr>
        <p:spPr>
          <a:xfrm>
            <a:off x="9983520" y="2997720"/>
            <a:ext cx="60408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70" name="CustomShape 24"/>
          <p:cNvSpPr/>
          <p:nvPr/>
        </p:nvSpPr>
        <p:spPr>
          <a:xfrm>
            <a:off x="6599160" y="1917720"/>
            <a:ext cx="80712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71" name="CustomShape 25"/>
          <p:cNvSpPr/>
          <p:nvPr/>
        </p:nvSpPr>
        <p:spPr>
          <a:xfrm>
            <a:off x="2134800" y="5878080"/>
            <a:ext cx="90900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72" name="CustomShape 26"/>
          <p:cNvSpPr/>
          <p:nvPr/>
        </p:nvSpPr>
        <p:spPr>
          <a:xfrm>
            <a:off x="3934800" y="5946120"/>
            <a:ext cx="60408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73" name="CustomShape 27"/>
          <p:cNvSpPr/>
          <p:nvPr/>
        </p:nvSpPr>
        <p:spPr>
          <a:xfrm>
            <a:off x="766614" y="4725938"/>
            <a:ext cx="80712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74" name="CustomShape 28"/>
          <p:cNvSpPr/>
          <p:nvPr/>
        </p:nvSpPr>
        <p:spPr>
          <a:xfrm>
            <a:off x="8327520" y="5590080"/>
            <a:ext cx="90900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Оренбург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75" name="CustomShape 29"/>
          <p:cNvSpPr/>
          <p:nvPr/>
        </p:nvSpPr>
        <p:spPr>
          <a:xfrm>
            <a:off x="10127520" y="6022080"/>
            <a:ext cx="60408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Arial"/>
                <a:ea typeface="DejaVu Sans"/>
              </a:rPr>
              <a:t>Орск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76" name="CustomShape 30"/>
          <p:cNvSpPr/>
          <p:nvPr/>
        </p:nvSpPr>
        <p:spPr>
          <a:xfrm>
            <a:off x="6599160" y="4726080"/>
            <a:ext cx="807120" cy="28908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Arial"/>
                <a:ea typeface="DejaVu Sans"/>
              </a:rPr>
              <a:t>Бузулук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181" name="CustomShape 30"/>
          <p:cNvSpPr/>
          <p:nvPr/>
        </p:nvSpPr>
        <p:spPr>
          <a:xfrm>
            <a:off x="7938720" y="372312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18.00 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82" name="CustomShape 31"/>
          <p:cNvSpPr/>
          <p:nvPr/>
        </p:nvSpPr>
        <p:spPr>
          <a:xfrm>
            <a:off x="1558800" y="371772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12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83" name="CustomShape 32"/>
          <p:cNvSpPr/>
          <p:nvPr/>
        </p:nvSpPr>
        <p:spPr>
          <a:xfrm>
            <a:off x="7722720" y="90936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06.00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184" name="CustomShape 33"/>
          <p:cNvSpPr/>
          <p:nvPr/>
        </p:nvSpPr>
        <p:spPr>
          <a:xfrm>
            <a:off x="1674000" y="92952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00.00 </a:t>
            </a: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/>
          <a:srcRect l="81889" t="61892" r="16676" b="15008"/>
          <a:stretch>
            <a:fillRect/>
          </a:stretch>
        </p:blipFill>
        <p:spPr bwMode="auto">
          <a:xfrm>
            <a:off x="5951190" y="1993262"/>
            <a:ext cx="190551" cy="172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9" cstate="print"/>
          <a:srcRect l="81889" t="61892" r="16676" b="15008"/>
          <a:stretch>
            <a:fillRect/>
          </a:stretch>
        </p:blipFill>
        <p:spPr bwMode="auto">
          <a:xfrm>
            <a:off x="11999862" y="1993263"/>
            <a:ext cx="190551" cy="172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9" cstate="print"/>
          <a:srcRect l="81889" t="61892" r="16676" b="15008"/>
          <a:stretch>
            <a:fillRect/>
          </a:stretch>
        </p:blipFill>
        <p:spPr bwMode="auto">
          <a:xfrm>
            <a:off x="11999862" y="5135025"/>
            <a:ext cx="190551" cy="172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9" cstate="print"/>
          <a:srcRect l="81889" t="61892" r="16676" b="15008"/>
          <a:stretch>
            <a:fillRect/>
          </a:stretch>
        </p:blipFill>
        <p:spPr bwMode="auto">
          <a:xfrm>
            <a:off x="5951190" y="5135025"/>
            <a:ext cx="190551" cy="172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 l="9272" t="21127" r="34009" b="16013"/>
          <a:stretch>
            <a:fillRect/>
          </a:stretch>
        </p:blipFill>
        <p:spPr bwMode="auto">
          <a:xfrm>
            <a:off x="6023198" y="3645818"/>
            <a:ext cx="6167215" cy="321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 l="7724" t="21739" r="34014" b="15028"/>
          <a:stretch>
            <a:fillRect/>
          </a:stretch>
        </p:blipFill>
        <p:spPr bwMode="auto">
          <a:xfrm>
            <a:off x="0" y="3717826"/>
            <a:ext cx="6167214" cy="314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 l="9211" t="20635" r="33785" b="15873"/>
          <a:stretch>
            <a:fillRect/>
          </a:stretch>
        </p:blipFill>
        <p:spPr bwMode="auto">
          <a:xfrm>
            <a:off x="5951190" y="837506"/>
            <a:ext cx="6239223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 l="10551" t="17249" r="33548" b="16226"/>
          <a:stretch>
            <a:fillRect/>
          </a:stretch>
        </p:blipFill>
        <p:spPr bwMode="auto">
          <a:xfrm>
            <a:off x="0" y="765498"/>
            <a:ext cx="623922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" name="Line 2"/>
          <p:cNvSpPr/>
          <p:nvPr/>
        </p:nvSpPr>
        <p:spPr>
          <a:xfrm flipH="1">
            <a:off x="6167160" y="677160"/>
            <a:ext cx="10800" cy="618228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90" name="Объект 3"/>
          <p:cNvPicPr/>
          <p:nvPr/>
        </p:nvPicPr>
        <p:blipFill>
          <a:blip r:embed="rId7" cstate="print"/>
          <a:srcRect r="64028"/>
          <a:stretch/>
        </p:blipFill>
        <p:spPr>
          <a:xfrm>
            <a:off x="199080" y="86760"/>
            <a:ext cx="686160" cy="529560"/>
          </a:xfrm>
          <a:prstGeom prst="rect">
            <a:avLst/>
          </a:prstGeom>
          <a:ln w="9360">
            <a:noFill/>
          </a:ln>
        </p:spPr>
      </p:pic>
      <p:grpSp>
        <p:nvGrpSpPr>
          <p:cNvPr id="191" name="Group 3"/>
          <p:cNvGrpSpPr/>
          <p:nvPr/>
        </p:nvGrpSpPr>
        <p:grpSpPr>
          <a:xfrm>
            <a:off x="-25560" y="0"/>
            <a:ext cx="12214440" cy="6482520"/>
            <a:chOff x="-25560" y="0"/>
            <a:chExt cx="12214440" cy="6482520"/>
          </a:xfrm>
        </p:grpSpPr>
        <p:sp>
          <p:nvSpPr>
            <p:cNvPr id="192" name="CustomShape 4"/>
            <p:cNvSpPr/>
            <p:nvPr/>
          </p:nvSpPr>
          <p:spPr>
            <a:xfrm>
              <a:off x="0" y="0"/>
              <a:ext cx="12188880" cy="925560"/>
            </a:xfrm>
            <a:prstGeom prst="rect">
              <a:avLst/>
            </a:prstGeom>
            <a:solidFill>
              <a:srgbClr val="204D84"/>
            </a:solidFill>
            <a:ln w="255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6520" tIns="28440" rIns="56520" bIns="28440" anchor="ctr">
              <a:no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1900" b="0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ПРОГНОЗ ТЕМПЕРАТУРНОГО ФОНА НА ТЕРРИТОРИИ</a:t>
              </a:r>
              <a:endParaRPr lang="ru-RU" sz="1900" b="0" strike="noStrike" spc="-1" dirty="0">
                <a:latin typeface="Arial"/>
              </a:endParaRPr>
            </a:p>
            <a:p>
              <a:pPr algn="ctr">
                <a:lnSpc>
                  <a:spcPct val="100000"/>
                </a:lnSpc>
                <a:buNone/>
              </a:pPr>
              <a:r>
                <a:rPr lang="ru-RU" sz="1900" b="0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ОРЕНБУРГСКОЙ  ОБЛАСТИ  НА </a:t>
              </a:r>
              <a:r>
                <a:rPr lang="ru-RU" sz="1900" b="0" strike="noStrike" spc="-1" dirty="0" smtClean="0">
                  <a:solidFill>
                    <a:srgbClr val="FFFFFF"/>
                  </a:solidFill>
                  <a:latin typeface="Arial"/>
                  <a:ea typeface="DejaVu Sans"/>
                </a:rPr>
                <a:t> 16.01.2025</a:t>
              </a:r>
              <a:endParaRPr lang="ru-RU" sz="1900" b="0" strike="noStrike" spc="-1" dirty="0">
                <a:latin typeface="Arial"/>
              </a:endParaRPr>
            </a:p>
          </p:txBody>
        </p:sp>
        <p:grpSp>
          <p:nvGrpSpPr>
            <p:cNvPr id="193" name="Group 5"/>
            <p:cNvGrpSpPr/>
            <p:nvPr/>
          </p:nvGrpSpPr>
          <p:grpSpPr>
            <a:xfrm>
              <a:off x="-25560" y="1125360"/>
              <a:ext cx="9915480" cy="5357160"/>
              <a:chOff x="-25560" y="1125360"/>
              <a:chExt cx="9915480" cy="5357160"/>
            </a:xfrm>
          </p:grpSpPr>
          <p:sp>
            <p:nvSpPr>
              <p:cNvPr id="194" name="CustomShape 6"/>
              <p:cNvSpPr/>
              <p:nvPr/>
            </p:nvSpPr>
            <p:spPr>
              <a:xfrm>
                <a:off x="-25560" y="1413720"/>
                <a:ext cx="9054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95" name="CustomShape 9"/>
              <p:cNvSpPr/>
              <p:nvPr/>
            </p:nvSpPr>
            <p:spPr>
              <a:xfrm>
                <a:off x="0" y="3285720"/>
                <a:ext cx="155952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96" name="CustomShape 11"/>
              <p:cNvSpPr/>
              <p:nvPr/>
            </p:nvSpPr>
            <p:spPr>
              <a:xfrm>
                <a:off x="2730960" y="4014720"/>
                <a:ext cx="7059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97" name="CustomShape 12"/>
              <p:cNvSpPr/>
              <p:nvPr/>
            </p:nvSpPr>
            <p:spPr>
              <a:xfrm>
                <a:off x="190440" y="6094080"/>
                <a:ext cx="14058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98" name="CustomShape 14"/>
              <p:cNvSpPr/>
              <p:nvPr/>
            </p:nvSpPr>
            <p:spPr>
              <a:xfrm>
                <a:off x="8968320" y="3945960"/>
                <a:ext cx="71640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199" name="CustomShape 15"/>
              <p:cNvSpPr/>
              <p:nvPr/>
            </p:nvSpPr>
            <p:spPr>
              <a:xfrm>
                <a:off x="6311160" y="6310080"/>
                <a:ext cx="16797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00" name="CustomShape 16"/>
              <p:cNvSpPr/>
              <p:nvPr/>
            </p:nvSpPr>
            <p:spPr>
              <a:xfrm>
                <a:off x="6239160" y="1125360"/>
                <a:ext cx="73836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01" name="CustomShape 18"/>
              <p:cNvSpPr/>
              <p:nvPr/>
            </p:nvSpPr>
            <p:spPr>
              <a:xfrm>
                <a:off x="6527160" y="3213720"/>
                <a:ext cx="16520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Республика Казахстан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02" name="CustomShape 19"/>
              <p:cNvSpPr/>
              <p:nvPr/>
            </p:nvSpPr>
            <p:spPr>
              <a:xfrm>
                <a:off x="9061200" y="1447560"/>
                <a:ext cx="82872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Уфа</a:t>
                </a:r>
                <a:endParaRPr lang="ru-RU" sz="700" b="0" strike="noStrike" spc="-1">
                  <a:latin typeface="Arial"/>
                </a:endParaRPr>
              </a:p>
            </p:txBody>
          </p:sp>
          <p:sp>
            <p:nvSpPr>
              <p:cNvPr id="203" name="CustomShape 21"/>
              <p:cNvSpPr/>
              <p:nvPr/>
            </p:nvSpPr>
            <p:spPr>
              <a:xfrm>
                <a:off x="0" y="4149720"/>
                <a:ext cx="663840" cy="172440"/>
              </a:xfrm>
              <a:prstGeom prst="rect">
                <a:avLst/>
              </a:prstGeom>
              <a:solidFill>
                <a:srgbClr val="FF00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6240" tIns="33120" rIns="66240" bIns="33120" anchor="t">
                <a:spAutoFit/>
              </a:bodyPr>
              <a:lstStyle/>
              <a:p>
                <a:pPr algn="ctr">
                  <a:lnSpc>
                    <a:spcPct val="100000"/>
                  </a:lnSpc>
                  <a:buNone/>
                </a:pPr>
                <a:r>
                  <a:rPr lang="ru-RU" sz="700" b="1" strike="noStrike" spc="-1">
                    <a:solidFill>
                      <a:srgbClr val="FFFFFF"/>
                    </a:solidFill>
                    <a:latin typeface="Times New Roman"/>
                    <a:ea typeface="DejaVu Sans"/>
                  </a:rPr>
                  <a:t>Самара</a:t>
                </a:r>
                <a:endParaRPr lang="ru-RU" sz="700" b="0" strike="noStrike" spc="-1">
                  <a:latin typeface="Arial"/>
                </a:endParaRPr>
              </a:p>
            </p:txBody>
          </p:sp>
        </p:grpSp>
        <p:sp>
          <p:nvSpPr>
            <p:cNvPr id="204" name="CustomShape 22"/>
            <p:cNvSpPr/>
            <p:nvPr/>
          </p:nvSpPr>
          <p:spPr>
            <a:xfrm>
              <a:off x="3862800" y="2925720"/>
              <a:ext cx="78156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  <p:sp>
          <p:nvSpPr>
            <p:cNvPr id="205" name="CustomShape 24"/>
            <p:cNvSpPr/>
            <p:nvPr/>
          </p:nvSpPr>
          <p:spPr>
            <a:xfrm>
              <a:off x="4151160" y="5806080"/>
              <a:ext cx="781560" cy="168840"/>
            </a:xfrm>
            <a:prstGeom prst="rect">
              <a:avLst/>
            </a:prstGeom>
            <a:solidFill>
              <a:srgbClr val="FF00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2640" tIns="31320" rIns="62640" bIns="31320" anchor="t">
              <a:spAutoFit/>
            </a:bodyPr>
            <a:lstStyle/>
            <a:p>
              <a:pPr algn="ctr">
                <a:lnSpc>
                  <a:spcPct val="100000"/>
                </a:lnSpc>
                <a:buNone/>
              </a:pPr>
              <a:r>
                <a:rPr lang="ru-RU" sz="700" b="1" strike="noStrike" spc="-1">
                  <a:solidFill>
                    <a:srgbClr val="FFFFFF"/>
                  </a:solidFill>
                  <a:latin typeface="Times New Roman"/>
                  <a:ea typeface="DejaVu Sans"/>
                </a:rPr>
                <a:t>г.Орск</a:t>
              </a:r>
              <a:endParaRPr lang="ru-RU" sz="700" b="0" strike="noStrike" spc="-1">
                <a:latin typeface="Arial"/>
              </a:endParaRPr>
            </a:p>
          </p:txBody>
        </p:sp>
      </p:grpSp>
      <p:sp>
        <p:nvSpPr>
          <p:cNvPr id="206" name="Line 1"/>
          <p:cNvSpPr/>
          <p:nvPr/>
        </p:nvSpPr>
        <p:spPr>
          <a:xfrm flipV="1">
            <a:off x="0" y="3702600"/>
            <a:ext cx="12190320" cy="8640"/>
          </a:xfrm>
          <a:prstGeom prst="line">
            <a:avLst/>
          </a:prstGeom>
          <a:ln w="25560">
            <a:solidFill>
              <a:srgbClr val="00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07" name="Picture 6" descr="https://abali.ru/wp-content/uploads/2014/12/gerb_orenburgskoj_oblasti.png"/>
          <p:cNvPicPr/>
          <p:nvPr/>
        </p:nvPicPr>
        <p:blipFill>
          <a:blip r:embed="rId8" cstate="print"/>
          <a:stretch/>
        </p:blipFill>
        <p:spPr>
          <a:xfrm>
            <a:off x="11639880" y="117360"/>
            <a:ext cx="416880" cy="531360"/>
          </a:xfrm>
          <a:prstGeom prst="rect">
            <a:avLst/>
          </a:prstGeom>
          <a:ln w="0">
            <a:noFill/>
          </a:ln>
        </p:spPr>
      </p:pic>
      <p:sp>
        <p:nvSpPr>
          <p:cNvPr id="208" name="Прямоугольник 44"/>
          <p:cNvSpPr/>
          <p:nvPr/>
        </p:nvSpPr>
        <p:spPr>
          <a:xfrm>
            <a:off x="1918800" y="2489760"/>
            <a:ext cx="91260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09" name="Прямоугольник 45"/>
          <p:cNvSpPr/>
          <p:nvPr/>
        </p:nvSpPr>
        <p:spPr>
          <a:xfrm>
            <a:off x="3862800" y="2853720"/>
            <a:ext cx="60768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10" name="Прямоугольник 46"/>
          <p:cNvSpPr/>
          <p:nvPr/>
        </p:nvSpPr>
        <p:spPr>
          <a:xfrm>
            <a:off x="622440" y="1917720"/>
            <a:ext cx="81072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11" name="Прямоугольник 48"/>
          <p:cNvSpPr/>
          <p:nvPr/>
        </p:nvSpPr>
        <p:spPr>
          <a:xfrm>
            <a:off x="8111520" y="2637720"/>
            <a:ext cx="91260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12" name="Прямоугольник 49"/>
          <p:cNvSpPr/>
          <p:nvPr/>
        </p:nvSpPr>
        <p:spPr>
          <a:xfrm>
            <a:off x="10127520" y="2925720"/>
            <a:ext cx="60768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13" name="Прямоугольник 50"/>
          <p:cNvSpPr/>
          <p:nvPr/>
        </p:nvSpPr>
        <p:spPr>
          <a:xfrm>
            <a:off x="6455160" y="1917720"/>
            <a:ext cx="81072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14" name="Прямоугольник 51"/>
          <p:cNvSpPr/>
          <p:nvPr/>
        </p:nvSpPr>
        <p:spPr>
          <a:xfrm>
            <a:off x="2134800" y="5590080"/>
            <a:ext cx="91260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15" name="Прямоугольник 52"/>
          <p:cNvSpPr/>
          <p:nvPr/>
        </p:nvSpPr>
        <p:spPr>
          <a:xfrm>
            <a:off x="4151160" y="5950080"/>
            <a:ext cx="60768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16" name="Прямоугольник 53"/>
          <p:cNvSpPr/>
          <p:nvPr/>
        </p:nvSpPr>
        <p:spPr>
          <a:xfrm>
            <a:off x="478440" y="4654080"/>
            <a:ext cx="81072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17" name="Прямоугольник 54"/>
          <p:cNvSpPr/>
          <p:nvPr/>
        </p:nvSpPr>
        <p:spPr>
          <a:xfrm>
            <a:off x="8399520" y="5734080"/>
            <a:ext cx="91260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Оренбург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18" name="Прямоугольник 55"/>
          <p:cNvSpPr/>
          <p:nvPr/>
        </p:nvSpPr>
        <p:spPr>
          <a:xfrm>
            <a:off x="9983520" y="5950080"/>
            <a:ext cx="60768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Орск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19" name="Прямоугольник 56"/>
          <p:cNvSpPr/>
          <p:nvPr/>
        </p:nvSpPr>
        <p:spPr>
          <a:xfrm>
            <a:off x="6599160" y="4726080"/>
            <a:ext cx="810720" cy="288720"/>
          </a:xfrm>
          <a:prstGeom prst="rect">
            <a:avLst/>
          </a:prstGeom>
          <a:solidFill>
            <a:srgbClr val="FFFF00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1680" tIns="60840" rIns="121680" bIns="6084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Бузулук</a:t>
            </a:r>
            <a:endParaRPr lang="ru-RU" sz="1100" b="0" strike="noStrike" spc="-1">
              <a:latin typeface="Arial"/>
            </a:endParaRPr>
          </a:p>
        </p:txBody>
      </p:sp>
      <p:sp>
        <p:nvSpPr>
          <p:cNvPr id="220" name="CustomShape 19"/>
          <p:cNvSpPr/>
          <p:nvPr/>
        </p:nvSpPr>
        <p:spPr>
          <a:xfrm>
            <a:off x="2710800" y="1485720"/>
            <a:ext cx="828720" cy="172440"/>
          </a:xfrm>
          <a:prstGeom prst="rect">
            <a:avLst/>
          </a:prstGeom>
          <a:solidFill>
            <a:srgbClr val="FF00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6240" tIns="33120" rIns="66240" bIns="3312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700" b="1" strike="noStrike" spc="-1">
                <a:solidFill>
                  <a:srgbClr val="FFFFFF"/>
                </a:solidFill>
                <a:latin typeface="Times New Roman"/>
                <a:ea typeface="DejaVu Sans"/>
              </a:rPr>
              <a:t>Уфа</a:t>
            </a:r>
            <a:endParaRPr lang="ru-RU" sz="700" b="0" strike="noStrike" spc="-1">
              <a:latin typeface="Arial"/>
            </a:endParaRPr>
          </a:p>
        </p:txBody>
      </p:sp>
      <p:sp>
        <p:nvSpPr>
          <p:cNvPr id="221" name="CustomShape 31"/>
          <p:cNvSpPr/>
          <p:nvPr/>
        </p:nvSpPr>
        <p:spPr>
          <a:xfrm>
            <a:off x="1702800" y="386172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12.00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22" name="CustomShape 32"/>
          <p:cNvSpPr/>
          <p:nvPr/>
        </p:nvSpPr>
        <p:spPr>
          <a:xfrm>
            <a:off x="7751520" y="98136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06.00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23" name="CustomShape 33"/>
          <p:cNvSpPr/>
          <p:nvPr/>
        </p:nvSpPr>
        <p:spPr>
          <a:xfrm>
            <a:off x="1674000" y="92952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00.00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228" name="CustomShape 32"/>
          <p:cNvSpPr/>
          <p:nvPr/>
        </p:nvSpPr>
        <p:spPr>
          <a:xfrm>
            <a:off x="7751520" y="3789720"/>
            <a:ext cx="2918880" cy="238345"/>
          </a:xfrm>
          <a:prstGeom prst="rect">
            <a:avLst/>
          </a:prstGeom>
          <a:solidFill>
            <a:srgbClr val="FFFF00"/>
          </a:solidFill>
          <a:ln w="0">
            <a:noFill/>
          </a:ln>
          <a:effectLst>
            <a:softEdge rad="6336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" tIns="34200" rIns="68400" bIns="342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1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18.00 (мест.) </a:t>
            </a:r>
            <a:r>
              <a:rPr lang="ru-RU" sz="11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16.01.2025</a:t>
            </a:r>
            <a:endParaRPr lang="ru-RU" sz="1100" b="0" strike="noStrike" spc="-1" dirty="0">
              <a:latin typeface="Arial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 cstate="print"/>
          <a:srcRect l="81495" t="61892" r="16676" b="14308"/>
          <a:stretch>
            <a:fillRect/>
          </a:stretch>
        </p:blipFill>
        <p:spPr bwMode="auto">
          <a:xfrm>
            <a:off x="11973928" y="5275412"/>
            <a:ext cx="21648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7"/>
          <p:cNvPicPr>
            <a:picLocks noChangeAspect="1" noChangeArrowheads="1"/>
          </p:cNvPicPr>
          <p:nvPr/>
        </p:nvPicPr>
        <p:blipFill>
          <a:blip r:embed="rId9" cstate="print"/>
          <a:srcRect l="81495" t="61892" r="16676" b="14308"/>
          <a:stretch>
            <a:fillRect/>
          </a:stretch>
        </p:blipFill>
        <p:spPr bwMode="auto">
          <a:xfrm>
            <a:off x="5951190" y="5275412"/>
            <a:ext cx="21648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7"/>
          <p:cNvPicPr>
            <a:picLocks noChangeAspect="1" noChangeArrowheads="1"/>
          </p:cNvPicPr>
          <p:nvPr/>
        </p:nvPicPr>
        <p:blipFill>
          <a:blip r:embed="rId9" cstate="print"/>
          <a:srcRect l="81495" t="61892" r="16676" b="14308"/>
          <a:stretch>
            <a:fillRect/>
          </a:stretch>
        </p:blipFill>
        <p:spPr bwMode="auto">
          <a:xfrm>
            <a:off x="11973928" y="2133650"/>
            <a:ext cx="21648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9" cstate="print"/>
          <a:srcRect l="81495" t="61892" r="16676" b="14308"/>
          <a:stretch>
            <a:fillRect/>
          </a:stretch>
        </p:blipFill>
        <p:spPr bwMode="auto">
          <a:xfrm>
            <a:off x="5951190" y="2133650"/>
            <a:ext cx="21648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635285</TotalTime>
  <Words>381</Words>
  <Application>Microsoft Office PowerPoint</Application>
  <PresentationFormat>Произвольный</PresentationFormat>
  <Paragraphs>135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Слайд 1</vt:lpstr>
      <vt:lpstr>Слайд 2</vt:lpstr>
      <vt:lpstr>Слайд 3</vt:lpstr>
      <vt:lpstr>Слайд 4</vt:lpstr>
      <vt:lpstr>Слайд 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ARM3</cp:lastModifiedBy>
  <cp:revision>767</cp:revision>
  <cp:lastPrinted>2020-10-29T20:01:36Z</cp:lastPrinted>
  <dcterms:created xsi:type="dcterms:W3CDTF">2014-09-08T13:21:12Z</dcterms:created>
  <dcterms:modified xsi:type="dcterms:W3CDTF">2025-01-15T09:41:15Z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5</vt:i4>
  </property>
  <property fmtid="{D5CDD505-2E9C-101B-9397-08002B2CF9AE}" pid="3" name="PresentationFormat">
    <vt:lpwstr>Произвольный</vt:lpwstr>
  </property>
  <property fmtid="{D5CDD505-2E9C-101B-9397-08002B2CF9AE}" pid="4" name="Slides">
    <vt:i4>5</vt:i4>
  </property>
</Properties>
</file>